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56" r:id="rId2"/>
    <p:sldId id="420" r:id="rId3"/>
    <p:sldId id="444" r:id="rId4"/>
    <p:sldId id="439" r:id="rId5"/>
    <p:sldId id="432" r:id="rId6"/>
    <p:sldId id="434" r:id="rId7"/>
    <p:sldId id="433" r:id="rId8"/>
    <p:sldId id="435" r:id="rId9"/>
    <p:sldId id="431" r:id="rId10"/>
    <p:sldId id="437" r:id="rId11"/>
    <p:sldId id="427" r:id="rId12"/>
    <p:sldId id="443" r:id="rId13"/>
    <p:sldId id="423" r:id="rId14"/>
    <p:sldId id="441" r:id="rId15"/>
    <p:sldId id="430" r:id="rId16"/>
    <p:sldId id="442" r:id="rId17"/>
    <p:sldId id="438" r:id="rId18"/>
    <p:sldId id="419" r:id="rId1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B62F"/>
    <a:srgbClr val="0070C0"/>
    <a:srgbClr val="F7F7F7"/>
    <a:srgbClr val="FF2B43"/>
    <a:srgbClr val="C99A28"/>
    <a:srgbClr val="177FAE"/>
    <a:srgbClr val="0577FA"/>
    <a:srgbClr val="16AD77"/>
    <a:srgbClr val="16A4B4"/>
    <a:srgbClr val="0693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81" autoAdjust="0"/>
    <p:restoredTop sz="94660"/>
  </p:normalViewPr>
  <p:slideViewPr>
    <p:cSldViewPr>
      <p:cViewPr varScale="1">
        <p:scale>
          <a:sx n="206" d="100"/>
          <a:sy n="206" d="100"/>
        </p:scale>
        <p:origin x="2136" y="184"/>
      </p:cViewPr>
      <p:guideLst>
        <p:guide orient="horz" pos="2160"/>
        <p:guide pos="2880"/>
      </p:guideLst>
    </p:cSldViewPr>
  </p:slideViewPr>
  <p:notesTextViewPr>
    <p:cViewPr>
      <p:scale>
        <a:sx n="100" d="100"/>
        <a:sy n="100" d="100"/>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33E7E92B-59FA-49FB-B014-1669F564A86F}" type="datetimeFigureOut">
              <a:rPr lang="en-US"/>
              <a:pPr>
                <a:defRPr/>
              </a:pPr>
              <a:t>5/11/20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5CAD7887-406F-46CC-9589-B5DF14B164FF}" type="slidenum">
              <a:rPr lang="en-US"/>
              <a:pPr>
                <a:defRPr/>
              </a:pPr>
              <a:t>‹#›</a:t>
            </a:fld>
            <a:endParaRPr lang="en-US"/>
          </a:p>
        </p:txBody>
      </p:sp>
    </p:spTree>
    <p:extLst>
      <p:ext uri="{BB962C8B-B14F-4D97-AF65-F5344CB8AC3E}">
        <p14:creationId xmlns:p14="http://schemas.microsoft.com/office/powerpoint/2010/main" val="27064776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FD7B8707-E1CD-4CEF-A00B-04778EC3BE00}" type="datetimeFigureOut">
              <a:rPr lang="en-US"/>
              <a:pPr>
                <a:defRPr/>
              </a:pPr>
              <a:t>5/11/20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E692987E-3A66-4994-9BE4-8BDBBB69D16B}" type="slidenum">
              <a:rPr lang="en-US"/>
              <a:pPr>
                <a:defRPr/>
              </a:pPr>
              <a:t>‹#›</a:t>
            </a:fld>
            <a:endParaRPr lang="en-US"/>
          </a:p>
        </p:txBody>
      </p:sp>
    </p:spTree>
    <p:extLst>
      <p:ext uri="{BB962C8B-B14F-4D97-AF65-F5344CB8AC3E}">
        <p14:creationId xmlns:p14="http://schemas.microsoft.com/office/powerpoint/2010/main" val="8060578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60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50DCA77-AE49-4A9C-A909-3537221CB17F}" type="slidenum">
              <a:rPr lang="en-US" smtClean="0"/>
              <a:pPr fontAlgn="base">
                <a:spcBef>
                  <a:spcPct val="0"/>
                </a:spcBef>
                <a:spcAft>
                  <a:spcPct val="0"/>
                </a:spcAft>
                <a:defRPr/>
              </a:pPr>
              <a:t>1</a:t>
            </a:fld>
            <a:endParaRPr lang="en-US"/>
          </a:p>
        </p:txBody>
      </p:sp>
    </p:spTree>
    <p:extLst>
      <p:ext uri="{BB962C8B-B14F-4D97-AF65-F5344CB8AC3E}">
        <p14:creationId xmlns:p14="http://schemas.microsoft.com/office/powerpoint/2010/main" val="131604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010382D7-6004-43C9-AB02-56543EB3FDAB}" type="datetime1">
              <a:rPr lang="en-US"/>
              <a:pPr>
                <a:defRPr/>
              </a:pPr>
              <a:t>5/11/20</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@Your Name</a:t>
            </a:r>
          </a:p>
        </p:txBody>
      </p:sp>
      <p:sp>
        <p:nvSpPr>
          <p:cNvPr id="6" name="Slide Number Placeholder 5"/>
          <p:cNvSpPr>
            <a:spLocks noGrp="1"/>
          </p:cNvSpPr>
          <p:nvPr>
            <p:ph type="sldNum" sz="quarter" idx="12"/>
          </p:nvPr>
        </p:nvSpPr>
        <p:spPr/>
        <p:txBody>
          <a:bodyPr/>
          <a:lstStyle>
            <a:lvl1pPr>
              <a:defRPr/>
            </a:lvl1pPr>
          </a:lstStyle>
          <a:p>
            <a:pPr>
              <a:defRPr/>
            </a:pPr>
            <a:fld id="{B1D066EC-5749-4585-9837-C7D7BD5CB86B}" type="slidenum">
              <a:rPr lang="en-US"/>
              <a:pPr>
                <a:defRPr/>
              </a:pPr>
              <a:t>‹#›</a:t>
            </a:fld>
            <a:endParaRPr lang="en-US"/>
          </a:p>
        </p:txBody>
      </p:sp>
    </p:spTree>
    <p:extLst>
      <p:ext uri="{BB962C8B-B14F-4D97-AF65-F5344CB8AC3E}">
        <p14:creationId xmlns:p14="http://schemas.microsoft.com/office/powerpoint/2010/main" val="605151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ECD6C3C-A366-4DF9-81B4-5B0188B44BD9}" type="datetime1">
              <a:rPr lang="en-US"/>
              <a:pPr>
                <a:defRPr/>
              </a:pPr>
              <a:t>5/11/20</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@Your Name</a:t>
            </a:r>
          </a:p>
        </p:txBody>
      </p:sp>
      <p:sp>
        <p:nvSpPr>
          <p:cNvPr id="6" name="Slide Number Placeholder 5"/>
          <p:cNvSpPr>
            <a:spLocks noGrp="1"/>
          </p:cNvSpPr>
          <p:nvPr>
            <p:ph type="sldNum" sz="quarter" idx="12"/>
          </p:nvPr>
        </p:nvSpPr>
        <p:spPr/>
        <p:txBody>
          <a:bodyPr/>
          <a:lstStyle>
            <a:lvl1pPr>
              <a:defRPr/>
            </a:lvl1pPr>
          </a:lstStyle>
          <a:p>
            <a:pPr>
              <a:defRPr/>
            </a:pPr>
            <a:fld id="{12236EC8-B6B4-4047-8E94-DB4977AA8CDE}" type="slidenum">
              <a:rPr lang="en-US"/>
              <a:pPr>
                <a:defRPr/>
              </a:pPr>
              <a:t>‹#›</a:t>
            </a:fld>
            <a:endParaRPr lang="en-US"/>
          </a:p>
        </p:txBody>
      </p:sp>
    </p:spTree>
    <p:extLst>
      <p:ext uri="{BB962C8B-B14F-4D97-AF65-F5344CB8AC3E}">
        <p14:creationId xmlns:p14="http://schemas.microsoft.com/office/powerpoint/2010/main" val="2874753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F8308A0-081A-40E0-AB91-AE760FA81C51}" type="datetime1">
              <a:rPr lang="en-US"/>
              <a:pPr>
                <a:defRPr/>
              </a:pPr>
              <a:t>5/11/20</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@Your Name</a:t>
            </a:r>
          </a:p>
        </p:txBody>
      </p:sp>
      <p:sp>
        <p:nvSpPr>
          <p:cNvPr id="6" name="Slide Number Placeholder 5"/>
          <p:cNvSpPr>
            <a:spLocks noGrp="1"/>
          </p:cNvSpPr>
          <p:nvPr>
            <p:ph type="sldNum" sz="quarter" idx="12"/>
          </p:nvPr>
        </p:nvSpPr>
        <p:spPr/>
        <p:txBody>
          <a:bodyPr/>
          <a:lstStyle>
            <a:lvl1pPr>
              <a:defRPr/>
            </a:lvl1pPr>
          </a:lstStyle>
          <a:p>
            <a:pPr>
              <a:defRPr/>
            </a:pPr>
            <a:fld id="{6C83A777-F07E-472E-A020-7B4D580524B9}" type="slidenum">
              <a:rPr lang="en-US"/>
              <a:pPr>
                <a:defRPr/>
              </a:pPr>
              <a:t>‹#›</a:t>
            </a:fld>
            <a:endParaRPr lang="en-US"/>
          </a:p>
        </p:txBody>
      </p:sp>
    </p:spTree>
    <p:extLst>
      <p:ext uri="{BB962C8B-B14F-4D97-AF65-F5344CB8AC3E}">
        <p14:creationId xmlns:p14="http://schemas.microsoft.com/office/powerpoint/2010/main" val="1433934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639762"/>
          </a:xfrm>
        </p:spPr>
        <p:txBody>
          <a:bodyPr/>
          <a:lstStyle/>
          <a:p>
            <a:r>
              <a:rPr lang="en-US"/>
              <a:t>Click to edit Master title style</a:t>
            </a:r>
          </a:p>
        </p:txBody>
      </p:sp>
      <p:sp>
        <p:nvSpPr>
          <p:cNvPr id="3" name="Content Placeholder 2"/>
          <p:cNvSpPr>
            <a:spLocks noGrp="1"/>
          </p:cNvSpPr>
          <p:nvPr>
            <p:ph sz="quarter" idx="1"/>
          </p:nvPr>
        </p:nvSpPr>
        <p:spPr>
          <a:xfrm>
            <a:off x="457200" y="990600"/>
            <a:ext cx="40386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990600"/>
            <a:ext cx="40386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657600"/>
            <a:ext cx="40386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657600"/>
            <a:ext cx="40386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D831DDB-45BE-4D5A-8382-8E06A7A6251F}" type="datetime1">
              <a:rPr lang="en-US"/>
              <a:pPr>
                <a:defRPr/>
              </a:pPr>
              <a:t>5/11/20</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@Your Name</a:t>
            </a:r>
          </a:p>
        </p:txBody>
      </p:sp>
      <p:sp>
        <p:nvSpPr>
          <p:cNvPr id="9" name="Slide Number Placeholder 5"/>
          <p:cNvSpPr>
            <a:spLocks noGrp="1"/>
          </p:cNvSpPr>
          <p:nvPr>
            <p:ph type="sldNum" sz="quarter" idx="12"/>
          </p:nvPr>
        </p:nvSpPr>
        <p:spPr/>
        <p:txBody>
          <a:bodyPr/>
          <a:lstStyle>
            <a:lvl1pPr>
              <a:defRPr/>
            </a:lvl1pPr>
          </a:lstStyle>
          <a:p>
            <a:pPr>
              <a:defRPr/>
            </a:pPr>
            <a:fld id="{2A7F69CA-01CC-4DEF-B5D8-B239B6D1E812}" type="slidenum">
              <a:rPr lang="en-US"/>
              <a:pPr>
                <a:defRPr/>
              </a:pPr>
              <a:t>‹#›</a:t>
            </a:fld>
            <a:endParaRPr lang="en-US"/>
          </a:p>
        </p:txBody>
      </p:sp>
    </p:spTree>
    <p:extLst>
      <p:ext uri="{BB962C8B-B14F-4D97-AF65-F5344CB8AC3E}">
        <p14:creationId xmlns:p14="http://schemas.microsoft.com/office/powerpoint/2010/main" val="3967199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0651"/>
            <a:ext cx="8229600" cy="715962"/>
          </a:xfrm>
        </p:spPr>
        <p:txBody>
          <a:bodyPr>
            <a:normAutofit/>
          </a:bodyPr>
          <a:lstStyle>
            <a:lvl1pPr>
              <a:defRPr sz="3200" baseline="0">
                <a:solidFill>
                  <a:srgbClr val="0070C0"/>
                </a:solidFill>
              </a:defRPr>
            </a:lvl1pPr>
          </a:lstStyle>
          <a:p>
            <a:r>
              <a:rPr lang="en-US" dirty="0"/>
              <a:t>Click to edit Master title style</a:t>
            </a:r>
          </a:p>
        </p:txBody>
      </p:sp>
      <p:sp>
        <p:nvSpPr>
          <p:cNvPr id="3" name="Content Placeholder 2"/>
          <p:cNvSpPr>
            <a:spLocks noGrp="1"/>
          </p:cNvSpPr>
          <p:nvPr>
            <p:ph idx="1"/>
          </p:nvPr>
        </p:nvSpPr>
        <p:spPr>
          <a:xfrm>
            <a:off x="457200" y="914400"/>
            <a:ext cx="8229600" cy="5334000"/>
          </a:xfrm>
        </p:spPr>
        <p:txBody>
          <a:bodyPr/>
          <a:lstStyle>
            <a:lvl1pPr>
              <a:buClr>
                <a:srgbClr val="0070C0"/>
              </a:buClr>
              <a:buFont typeface="Wingdings" pitchFamily="2" charset="2"/>
              <a:buChar char="§"/>
              <a:defRPr sz="1800" baseline="0"/>
            </a:lvl1pPr>
            <a:lvl2pPr>
              <a:buClr>
                <a:srgbClr val="92D050"/>
              </a:buClr>
              <a:buFont typeface="Wingdings" pitchFamily="2" charset="2"/>
              <a:buChar char="§"/>
              <a:defRPr sz="1800" baseline="0"/>
            </a:lvl2pPr>
            <a:lvl3pPr>
              <a:buClr>
                <a:srgbClr val="FF0000"/>
              </a:buClr>
              <a:buFont typeface="Wingdings" pitchFamily="2" charset="2"/>
              <a:buChar char="§"/>
              <a:defRPr sz="1600" baseline="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A3A10935-C4E4-4A31-A905-CBD3B88B377F}" type="datetime1">
              <a:rPr lang="en-US"/>
              <a:pPr>
                <a:defRPr/>
              </a:pPr>
              <a:t>5/11/20</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@Your Name</a:t>
            </a:r>
          </a:p>
        </p:txBody>
      </p:sp>
      <p:sp>
        <p:nvSpPr>
          <p:cNvPr id="6" name="Slide Number Placeholder 5"/>
          <p:cNvSpPr>
            <a:spLocks noGrp="1"/>
          </p:cNvSpPr>
          <p:nvPr>
            <p:ph type="sldNum" sz="quarter" idx="12"/>
          </p:nvPr>
        </p:nvSpPr>
        <p:spPr/>
        <p:txBody>
          <a:bodyPr/>
          <a:lstStyle>
            <a:lvl1pPr>
              <a:defRPr sz="1600" b="1"/>
            </a:lvl1pPr>
          </a:lstStyle>
          <a:p>
            <a:pPr>
              <a:defRPr/>
            </a:pPr>
            <a:fld id="{F8C3E294-9E12-4E24-B275-9BA1AC14E86B}" type="slidenum">
              <a:rPr lang="en-US"/>
              <a:pPr>
                <a:defRPr/>
              </a:pPr>
              <a:t>‹#›</a:t>
            </a:fld>
            <a:endParaRPr lang="en-US" dirty="0"/>
          </a:p>
        </p:txBody>
      </p:sp>
    </p:spTree>
    <p:extLst>
      <p:ext uri="{BB962C8B-B14F-4D97-AF65-F5344CB8AC3E}">
        <p14:creationId xmlns:p14="http://schemas.microsoft.com/office/powerpoint/2010/main" val="278722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2AA3077-BD5E-4DF2-86F4-B2787C87502F}" type="datetime1">
              <a:rPr lang="en-US"/>
              <a:pPr>
                <a:defRPr/>
              </a:pPr>
              <a:t>5/11/20</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@Your Name</a:t>
            </a:r>
          </a:p>
        </p:txBody>
      </p:sp>
      <p:sp>
        <p:nvSpPr>
          <p:cNvPr id="6" name="Slide Number Placeholder 5"/>
          <p:cNvSpPr>
            <a:spLocks noGrp="1"/>
          </p:cNvSpPr>
          <p:nvPr>
            <p:ph type="sldNum" sz="quarter" idx="12"/>
          </p:nvPr>
        </p:nvSpPr>
        <p:spPr/>
        <p:txBody>
          <a:bodyPr/>
          <a:lstStyle>
            <a:lvl1pPr>
              <a:defRPr/>
            </a:lvl1pPr>
          </a:lstStyle>
          <a:p>
            <a:pPr>
              <a:defRPr/>
            </a:pPr>
            <a:fld id="{E1D6EFB9-832D-41AA-B6AA-BA3FDFDF217B}" type="slidenum">
              <a:rPr lang="en-US"/>
              <a:pPr>
                <a:defRPr/>
              </a:pPr>
              <a:t>‹#›</a:t>
            </a:fld>
            <a:endParaRPr lang="en-US"/>
          </a:p>
        </p:txBody>
      </p:sp>
    </p:spTree>
    <p:extLst>
      <p:ext uri="{BB962C8B-B14F-4D97-AF65-F5344CB8AC3E}">
        <p14:creationId xmlns:p14="http://schemas.microsoft.com/office/powerpoint/2010/main" val="462952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47D9D7AE-2072-4CF1-81AF-6875EEBBE225}" type="datetime1">
              <a:rPr lang="en-US"/>
              <a:pPr>
                <a:defRPr/>
              </a:pPr>
              <a:t>5/11/20</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@Your Name</a:t>
            </a:r>
          </a:p>
        </p:txBody>
      </p:sp>
      <p:sp>
        <p:nvSpPr>
          <p:cNvPr id="7" name="Slide Number Placeholder 5"/>
          <p:cNvSpPr>
            <a:spLocks noGrp="1"/>
          </p:cNvSpPr>
          <p:nvPr>
            <p:ph type="sldNum" sz="quarter" idx="12"/>
          </p:nvPr>
        </p:nvSpPr>
        <p:spPr/>
        <p:txBody>
          <a:bodyPr/>
          <a:lstStyle>
            <a:lvl1pPr>
              <a:defRPr/>
            </a:lvl1pPr>
          </a:lstStyle>
          <a:p>
            <a:pPr>
              <a:defRPr/>
            </a:pPr>
            <a:fld id="{C1FBD6B9-3A33-4A94-B724-9A8AE8A254DC}" type="slidenum">
              <a:rPr lang="en-US"/>
              <a:pPr>
                <a:defRPr/>
              </a:pPr>
              <a:t>‹#›</a:t>
            </a:fld>
            <a:endParaRPr lang="en-US"/>
          </a:p>
        </p:txBody>
      </p:sp>
    </p:spTree>
    <p:extLst>
      <p:ext uri="{BB962C8B-B14F-4D97-AF65-F5344CB8AC3E}">
        <p14:creationId xmlns:p14="http://schemas.microsoft.com/office/powerpoint/2010/main" val="3509277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47AD28BE-7261-4565-BDD9-9D13920F46F3}" type="datetime1">
              <a:rPr lang="en-US"/>
              <a:pPr>
                <a:defRPr/>
              </a:pPr>
              <a:t>5/11/20</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@Your Name</a:t>
            </a:r>
          </a:p>
        </p:txBody>
      </p:sp>
      <p:sp>
        <p:nvSpPr>
          <p:cNvPr id="9" name="Slide Number Placeholder 5"/>
          <p:cNvSpPr>
            <a:spLocks noGrp="1"/>
          </p:cNvSpPr>
          <p:nvPr>
            <p:ph type="sldNum" sz="quarter" idx="12"/>
          </p:nvPr>
        </p:nvSpPr>
        <p:spPr/>
        <p:txBody>
          <a:bodyPr/>
          <a:lstStyle>
            <a:lvl1pPr>
              <a:defRPr/>
            </a:lvl1pPr>
          </a:lstStyle>
          <a:p>
            <a:pPr>
              <a:defRPr/>
            </a:pPr>
            <a:fld id="{1FF3FC6E-2B66-4D2D-9218-6A86576333C3}" type="slidenum">
              <a:rPr lang="en-US"/>
              <a:pPr>
                <a:defRPr/>
              </a:pPr>
              <a:t>‹#›</a:t>
            </a:fld>
            <a:endParaRPr lang="en-US"/>
          </a:p>
        </p:txBody>
      </p:sp>
    </p:spTree>
    <p:extLst>
      <p:ext uri="{BB962C8B-B14F-4D97-AF65-F5344CB8AC3E}">
        <p14:creationId xmlns:p14="http://schemas.microsoft.com/office/powerpoint/2010/main" val="4080669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E0EF4F18-6076-4F4D-8701-7E7E46FB9673}" type="datetime1">
              <a:rPr lang="en-US"/>
              <a:pPr>
                <a:defRPr/>
              </a:pPr>
              <a:t>5/11/20</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@Your Name</a:t>
            </a:r>
          </a:p>
        </p:txBody>
      </p:sp>
      <p:sp>
        <p:nvSpPr>
          <p:cNvPr id="5" name="Slide Number Placeholder 5"/>
          <p:cNvSpPr>
            <a:spLocks noGrp="1"/>
          </p:cNvSpPr>
          <p:nvPr>
            <p:ph type="sldNum" sz="quarter" idx="12"/>
          </p:nvPr>
        </p:nvSpPr>
        <p:spPr/>
        <p:txBody>
          <a:bodyPr/>
          <a:lstStyle>
            <a:lvl1pPr>
              <a:defRPr/>
            </a:lvl1pPr>
          </a:lstStyle>
          <a:p>
            <a:pPr>
              <a:defRPr/>
            </a:pPr>
            <a:fld id="{E9C73807-B068-4863-956B-F1B336131749}" type="slidenum">
              <a:rPr lang="en-US"/>
              <a:pPr>
                <a:defRPr/>
              </a:pPr>
              <a:t>‹#›</a:t>
            </a:fld>
            <a:endParaRPr lang="en-US"/>
          </a:p>
        </p:txBody>
      </p:sp>
    </p:spTree>
    <p:extLst>
      <p:ext uri="{BB962C8B-B14F-4D97-AF65-F5344CB8AC3E}">
        <p14:creationId xmlns:p14="http://schemas.microsoft.com/office/powerpoint/2010/main" val="4080551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8F68202-4F72-4F7C-A5F1-E7B21F92F430}" type="datetime1">
              <a:rPr lang="en-US"/>
              <a:pPr>
                <a:defRPr/>
              </a:pPr>
              <a:t>5/11/20</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@Your Name</a:t>
            </a:r>
          </a:p>
        </p:txBody>
      </p:sp>
      <p:sp>
        <p:nvSpPr>
          <p:cNvPr id="4" name="Slide Number Placeholder 5"/>
          <p:cNvSpPr>
            <a:spLocks noGrp="1"/>
          </p:cNvSpPr>
          <p:nvPr>
            <p:ph type="sldNum" sz="quarter" idx="12"/>
          </p:nvPr>
        </p:nvSpPr>
        <p:spPr/>
        <p:txBody>
          <a:bodyPr/>
          <a:lstStyle>
            <a:lvl1pPr>
              <a:defRPr/>
            </a:lvl1pPr>
          </a:lstStyle>
          <a:p>
            <a:pPr>
              <a:defRPr/>
            </a:pPr>
            <a:fld id="{B6F5520D-11A7-44C7-A268-AAA329E6ED9D}" type="slidenum">
              <a:rPr lang="en-US"/>
              <a:pPr>
                <a:defRPr/>
              </a:pPr>
              <a:t>‹#›</a:t>
            </a:fld>
            <a:endParaRPr lang="en-US"/>
          </a:p>
        </p:txBody>
      </p:sp>
    </p:spTree>
    <p:extLst>
      <p:ext uri="{BB962C8B-B14F-4D97-AF65-F5344CB8AC3E}">
        <p14:creationId xmlns:p14="http://schemas.microsoft.com/office/powerpoint/2010/main" val="3527035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3AA5998-59A9-4C76-B55B-B07AD0665B82}" type="datetime1">
              <a:rPr lang="en-US"/>
              <a:pPr>
                <a:defRPr/>
              </a:pPr>
              <a:t>5/11/20</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@Your Name</a:t>
            </a:r>
          </a:p>
        </p:txBody>
      </p:sp>
      <p:sp>
        <p:nvSpPr>
          <p:cNvPr id="7" name="Slide Number Placeholder 5"/>
          <p:cNvSpPr>
            <a:spLocks noGrp="1"/>
          </p:cNvSpPr>
          <p:nvPr>
            <p:ph type="sldNum" sz="quarter" idx="12"/>
          </p:nvPr>
        </p:nvSpPr>
        <p:spPr/>
        <p:txBody>
          <a:bodyPr/>
          <a:lstStyle>
            <a:lvl1pPr>
              <a:defRPr/>
            </a:lvl1pPr>
          </a:lstStyle>
          <a:p>
            <a:pPr>
              <a:defRPr/>
            </a:pPr>
            <a:fld id="{ADEA0E33-B153-4585-A659-757BD76D8C72}" type="slidenum">
              <a:rPr lang="en-US"/>
              <a:pPr>
                <a:defRPr/>
              </a:pPr>
              <a:t>‹#›</a:t>
            </a:fld>
            <a:endParaRPr lang="en-US"/>
          </a:p>
        </p:txBody>
      </p:sp>
    </p:spTree>
    <p:extLst>
      <p:ext uri="{BB962C8B-B14F-4D97-AF65-F5344CB8AC3E}">
        <p14:creationId xmlns:p14="http://schemas.microsoft.com/office/powerpoint/2010/main" val="1742186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DFA7D98-E199-4E72-A4FE-85F4B3A9BF25}" type="datetime1">
              <a:rPr lang="en-US"/>
              <a:pPr>
                <a:defRPr/>
              </a:pPr>
              <a:t>5/11/20</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@Your Name</a:t>
            </a:r>
          </a:p>
        </p:txBody>
      </p:sp>
      <p:sp>
        <p:nvSpPr>
          <p:cNvPr id="7" name="Slide Number Placeholder 5"/>
          <p:cNvSpPr>
            <a:spLocks noGrp="1"/>
          </p:cNvSpPr>
          <p:nvPr>
            <p:ph type="sldNum" sz="quarter" idx="12"/>
          </p:nvPr>
        </p:nvSpPr>
        <p:spPr/>
        <p:txBody>
          <a:bodyPr/>
          <a:lstStyle>
            <a:lvl1pPr>
              <a:defRPr/>
            </a:lvl1pPr>
          </a:lstStyle>
          <a:p>
            <a:pPr>
              <a:defRPr/>
            </a:pPr>
            <a:fld id="{70AEC9DF-A8CA-492E-9A95-52D982BBB1FB}" type="slidenum">
              <a:rPr lang="en-US"/>
              <a:pPr>
                <a:defRPr/>
              </a:pPr>
              <a:t>‹#›</a:t>
            </a:fld>
            <a:endParaRPr lang="en-US"/>
          </a:p>
        </p:txBody>
      </p:sp>
    </p:spTree>
    <p:extLst>
      <p:ext uri="{BB962C8B-B14F-4D97-AF65-F5344CB8AC3E}">
        <p14:creationId xmlns:p14="http://schemas.microsoft.com/office/powerpoint/2010/main" val="2264834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9906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97832353-B273-4796-B91B-464BBEE56517}" type="datetime1">
              <a:rPr lang="en-US"/>
              <a:pPr>
                <a:defRPr/>
              </a:pPr>
              <a:t>5/11/20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pPr>
              <a:defRPr/>
            </a:pPr>
            <a:r>
              <a:rPr lang="en-US"/>
              <a:t>@Your Name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F34D79D8-E937-4F7F-B5D1-0FDC90AE5A5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112" r:id="rId1"/>
    <p:sldLayoutId id="2147484123"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 id="2147484122" r:id="rId12"/>
  </p:sldLayoutIdLst>
  <p:hf hdr="0" dt="0"/>
  <p:txStyles>
    <p:titleStyle>
      <a:lvl1pPr algn="ctr" rtl="0" eaLnBrk="0" fontAlgn="base" hangingPunct="0">
        <a:spcBef>
          <a:spcPct val="0"/>
        </a:spcBef>
        <a:spcAft>
          <a:spcPct val="0"/>
        </a:spcAft>
        <a:defRPr sz="3600" kern="1200">
          <a:solidFill>
            <a:schemeClr val="hlink"/>
          </a:solidFill>
          <a:latin typeface="+mj-lt"/>
          <a:ea typeface="+mj-ea"/>
          <a:cs typeface="+mj-cs"/>
        </a:defRPr>
      </a:lvl1pPr>
      <a:lvl2pPr algn="ctr" rtl="0" eaLnBrk="0" fontAlgn="base" hangingPunct="0">
        <a:spcBef>
          <a:spcPct val="0"/>
        </a:spcBef>
        <a:spcAft>
          <a:spcPct val="0"/>
        </a:spcAft>
        <a:defRPr sz="3600">
          <a:solidFill>
            <a:schemeClr val="hlink"/>
          </a:solidFill>
          <a:latin typeface="Calibri" pitchFamily="34" charset="0"/>
        </a:defRPr>
      </a:lvl2pPr>
      <a:lvl3pPr algn="ctr" rtl="0" eaLnBrk="0" fontAlgn="base" hangingPunct="0">
        <a:spcBef>
          <a:spcPct val="0"/>
        </a:spcBef>
        <a:spcAft>
          <a:spcPct val="0"/>
        </a:spcAft>
        <a:defRPr sz="3600">
          <a:solidFill>
            <a:schemeClr val="hlink"/>
          </a:solidFill>
          <a:latin typeface="Calibri" pitchFamily="34" charset="0"/>
        </a:defRPr>
      </a:lvl3pPr>
      <a:lvl4pPr algn="ctr" rtl="0" eaLnBrk="0" fontAlgn="base" hangingPunct="0">
        <a:spcBef>
          <a:spcPct val="0"/>
        </a:spcBef>
        <a:spcAft>
          <a:spcPct val="0"/>
        </a:spcAft>
        <a:defRPr sz="3600">
          <a:solidFill>
            <a:schemeClr val="hlink"/>
          </a:solidFill>
          <a:latin typeface="Calibri" pitchFamily="34" charset="0"/>
        </a:defRPr>
      </a:lvl4pPr>
      <a:lvl5pPr algn="ctr" rtl="0" eaLnBrk="0" fontAlgn="base" hangingPunct="0">
        <a:spcBef>
          <a:spcPct val="0"/>
        </a:spcBef>
        <a:spcAft>
          <a:spcPct val="0"/>
        </a:spcAft>
        <a:defRPr sz="3600">
          <a:solidFill>
            <a:schemeClr val="hlink"/>
          </a:solidFill>
          <a:latin typeface="Calibri" pitchFamily="34" charset="0"/>
        </a:defRPr>
      </a:lvl5pPr>
      <a:lvl6pPr marL="457200" algn="ctr" rtl="0" fontAlgn="base">
        <a:spcBef>
          <a:spcPct val="0"/>
        </a:spcBef>
        <a:spcAft>
          <a:spcPct val="0"/>
        </a:spcAft>
        <a:defRPr sz="3600">
          <a:solidFill>
            <a:schemeClr val="hlink"/>
          </a:solidFill>
          <a:latin typeface="Calibri" pitchFamily="34" charset="0"/>
        </a:defRPr>
      </a:lvl6pPr>
      <a:lvl7pPr marL="914400" algn="ctr" rtl="0" fontAlgn="base">
        <a:spcBef>
          <a:spcPct val="0"/>
        </a:spcBef>
        <a:spcAft>
          <a:spcPct val="0"/>
        </a:spcAft>
        <a:defRPr sz="3600">
          <a:solidFill>
            <a:schemeClr val="hlink"/>
          </a:solidFill>
          <a:latin typeface="Calibri" pitchFamily="34" charset="0"/>
        </a:defRPr>
      </a:lvl7pPr>
      <a:lvl8pPr marL="1371600" algn="ctr" rtl="0" fontAlgn="base">
        <a:spcBef>
          <a:spcPct val="0"/>
        </a:spcBef>
        <a:spcAft>
          <a:spcPct val="0"/>
        </a:spcAft>
        <a:defRPr sz="3600">
          <a:solidFill>
            <a:schemeClr val="hlink"/>
          </a:solidFill>
          <a:latin typeface="Calibri" pitchFamily="34" charset="0"/>
        </a:defRPr>
      </a:lvl8pPr>
      <a:lvl9pPr marL="1828800" algn="ctr" rtl="0" fontAlgn="base">
        <a:spcBef>
          <a:spcPct val="0"/>
        </a:spcBef>
        <a:spcAft>
          <a:spcPct val="0"/>
        </a:spcAft>
        <a:defRPr sz="3600">
          <a:solidFill>
            <a:schemeClr val="hlink"/>
          </a:solidFill>
          <a:latin typeface="Calibri"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rgbClr val="00CC00"/>
        </a:buClr>
        <a:buFont typeface="Wingdings" pitchFamily="2" charset="2"/>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1.tiff"/><Relationship Id="rId3" Type="http://schemas.openxmlformats.org/officeDocument/2006/relationships/image" Target="../media/image26.tiff"/><Relationship Id="rId7" Type="http://schemas.openxmlformats.org/officeDocument/2006/relationships/image" Target="../media/image30.tiff"/><Relationship Id="rId12" Type="http://schemas.openxmlformats.org/officeDocument/2006/relationships/image" Target="../media/image35.tiff"/><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image" Target="../media/image29.tiff"/><Relationship Id="rId11" Type="http://schemas.openxmlformats.org/officeDocument/2006/relationships/image" Target="../media/image34.tiff"/><Relationship Id="rId5" Type="http://schemas.openxmlformats.org/officeDocument/2006/relationships/image" Target="../media/image28.tiff"/><Relationship Id="rId10" Type="http://schemas.openxmlformats.org/officeDocument/2006/relationships/image" Target="../media/image33.tiff"/><Relationship Id="rId4" Type="http://schemas.openxmlformats.org/officeDocument/2006/relationships/image" Target="../media/image27.tiff"/><Relationship Id="rId9" Type="http://schemas.openxmlformats.org/officeDocument/2006/relationships/image" Target="../media/image32.tiff"/></Relationships>
</file>

<file path=ppt/slides/_rels/slide14.xml.rels><?xml version="1.0" encoding="UTF-8" standalone="yes"?>
<Relationships xmlns="http://schemas.openxmlformats.org/package/2006/relationships"><Relationship Id="rId3" Type="http://schemas.openxmlformats.org/officeDocument/2006/relationships/image" Target="../media/image37.tiff"/><Relationship Id="rId7" Type="http://schemas.openxmlformats.org/officeDocument/2006/relationships/image" Target="../media/image41.tiff"/><Relationship Id="rId2" Type="http://schemas.openxmlformats.org/officeDocument/2006/relationships/image" Target="../media/image36.tiff"/><Relationship Id="rId1" Type="http://schemas.openxmlformats.org/officeDocument/2006/relationships/slideLayout" Target="../slideLayouts/slideLayout2.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8.tiff"/></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wrOLiOygwJU" TargetMode="External"/><Relationship Id="rId2" Type="http://schemas.openxmlformats.org/officeDocument/2006/relationships/hyperlink" Target="https://www.youtube.com/watch?v=JfPWQ8RJ6L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rive.google.com/file/d/1Of_EVz-yHV7QVWQGihYfvtny9Ne8qXVz/view"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a:defRPr/>
            </a:pPr>
            <a:fld id="{3202EDA8-4D42-4A3F-8044-C86141763805}" type="slidenum">
              <a:rPr lang="en-US" sz="1600" b="1"/>
              <a:pPr>
                <a:defRPr/>
              </a:pPr>
              <a:t>1</a:t>
            </a:fld>
            <a:endParaRPr lang="en-US" sz="1600" b="1" dirty="0"/>
          </a:p>
        </p:txBody>
      </p:sp>
      <p:sp>
        <p:nvSpPr>
          <p:cNvPr id="3075" name="Title 1"/>
          <p:cNvSpPr>
            <a:spLocks noGrp="1"/>
          </p:cNvSpPr>
          <p:nvPr>
            <p:ph type="ctrTitle"/>
          </p:nvPr>
        </p:nvSpPr>
        <p:spPr>
          <a:xfrm>
            <a:off x="647700" y="1219200"/>
            <a:ext cx="7772400" cy="1828800"/>
          </a:xfrm>
        </p:spPr>
        <p:txBody>
          <a:bodyPr/>
          <a:lstStyle/>
          <a:p>
            <a:pPr eaLnBrk="1" hangingPunct="1"/>
            <a:br>
              <a:rPr lang="en-US" altLang="en-US" sz="3200" dirty="0"/>
            </a:br>
            <a:r>
              <a:rPr lang="en-US" altLang="en-US" sz="2400" dirty="0"/>
              <a:t>Final Project</a:t>
            </a:r>
            <a:br>
              <a:rPr lang="en-US" altLang="en-US" sz="3200" dirty="0"/>
            </a:br>
            <a:r>
              <a:rPr lang="en-US" altLang="en-US" sz="3200" b="1" dirty="0"/>
              <a:t>Face Recognition</a:t>
            </a:r>
            <a:br>
              <a:rPr lang="en-US" altLang="en-US" sz="3200" b="1" dirty="0"/>
            </a:br>
            <a:br>
              <a:rPr lang="en-US" altLang="en-US" sz="3200" b="1" dirty="0"/>
            </a:br>
            <a:endParaRPr lang="en-US" altLang="en-US" sz="3200" b="1" dirty="0"/>
          </a:p>
        </p:txBody>
      </p:sp>
      <p:sp>
        <p:nvSpPr>
          <p:cNvPr id="3076" name="Subtitle 2"/>
          <p:cNvSpPr>
            <a:spLocks noGrp="1"/>
          </p:cNvSpPr>
          <p:nvPr>
            <p:ph type="subTitle" idx="1"/>
          </p:nvPr>
        </p:nvSpPr>
        <p:spPr>
          <a:xfrm>
            <a:off x="1333500" y="2438400"/>
            <a:ext cx="6400800" cy="609600"/>
          </a:xfrm>
        </p:spPr>
        <p:txBody>
          <a:bodyPr/>
          <a:lstStyle/>
          <a:p>
            <a:pPr eaLnBrk="1" hangingPunct="1">
              <a:defRPr/>
            </a:pPr>
            <a:r>
              <a:rPr lang="en-US" sz="2400" dirty="0">
                <a:solidFill>
                  <a:schemeClr val="tx2">
                    <a:lumMod val="75000"/>
                  </a:schemeClr>
                </a:solidFill>
              </a:rPr>
              <a:t>Rezvanian, Tina</a:t>
            </a:r>
          </a:p>
          <a:p>
            <a:pPr eaLnBrk="1" hangingPunct="1">
              <a:defRPr/>
            </a:pPr>
            <a:endParaRPr lang="en-US" sz="2400" b="1" dirty="0">
              <a:solidFill>
                <a:schemeClr val="bg2">
                  <a:lumMod val="25000"/>
                </a:schemeClr>
              </a:solidFill>
            </a:endParaRPr>
          </a:p>
        </p:txBody>
      </p:sp>
      <p:sp>
        <p:nvSpPr>
          <p:cNvPr id="307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Font typeface="Wingdings" pitchFamily="2" charset="2"/>
              <a:buChar char="§"/>
              <a:defRPr sz="2800">
                <a:solidFill>
                  <a:schemeClr val="tx1"/>
                </a:solidFill>
                <a:latin typeface="Calibri" pitchFamily="34" charset="0"/>
              </a:defRPr>
            </a:lvl1pPr>
            <a:lvl2pPr marL="742950" indent="-285750" eaLnBrk="0" hangingPunct="0">
              <a:spcBef>
                <a:spcPct val="20000"/>
              </a:spcBef>
              <a:buClr>
                <a:srgbClr val="FF0000"/>
              </a:buClr>
              <a:buFont typeface="Wingdings" pitchFamily="2" charset="2"/>
              <a:buChar char="§"/>
              <a:defRPr sz="2400">
                <a:solidFill>
                  <a:schemeClr val="tx1"/>
                </a:solidFill>
                <a:latin typeface="Calibri" pitchFamily="34" charset="0"/>
              </a:defRPr>
            </a:lvl2pPr>
            <a:lvl3pPr marL="1143000" indent="-228600" eaLnBrk="0" hangingPunct="0">
              <a:spcBef>
                <a:spcPct val="20000"/>
              </a:spcBef>
              <a:buClr>
                <a:srgbClr val="00CC00"/>
              </a:buClr>
              <a:buFont typeface="Wingdings" pitchFamily="2" charset="2"/>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ClrTx/>
              <a:buFontTx/>
              <a:buNone/>
            </a:pPr>
            <a:r>
              <a:rPr lang="en-US" altLang="en-US" sz="1200" dirty="0">
                <a:solidFill>
                  <a:srgbClr val="898989"/>
                </a:solidFill>
              </a:rPr>
              <a:t>Tina Rezvanian</a:t>
            </a:r>
          </a:p>
        </p:txBody>
      </p:sp>
      <p:pic>
        <p:nvPicPr>
          <p:cNvPr id="307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9225" y="34290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055813" y="5029200"/>
            <a:ext cx="4949825" cy="1200150"/>
          </a:xfrm>
          <a:prstGeom prst="rect">
            <a:avLst/>
          </a:prstGeom>
          <a:noFill/>
        </p:spPr>
        <p:txBody>
          <a:bodyPr>
            <a:spAutoFit/>
          </a:bodyPr>
          <a:lstStyle/>
          <a:p>
            <a:pPr algn="ctr">
              <a:defRPr/>
            </a:pPr>
            <a:r>
              <a:rPr lang="en-US" dirty="0">
                <a:solidFill>
                  <a:schemeClr val="bg2">
                    <a:lumMod val="25000"/>
                  </a:schemeClr>
                </a:solidFill>
              </a:rPr>
              <a:t>CSCI E-89 Deep Learning, </a:t>
            </a:r>
            <a:r>
              <a:rPr lang="en-US">
                <a:solidFill>
                  <a:schemeClr val="bg2">
                    <a:lumMod val="25000"/>
                  </a:schemeClr>
                </a:solidFill>
              </a:rPr>
              <a:t>Spring  2020</a:t>
            </a:r>
            <a:endParaRPr lang="en-US" dirty="0">
              <a:solidFill>
                <a:schemeClr val="bg2">
                  <a:lumMod val="25000"/>
                </a:schemeClr>
              </a:solidFill>
            </a:endParaRPr>
          </a:p>
          <a:p>
            <a:pPr algn="ctr">
              <a:defRPr/>
            </a:pPr>
            <a:r>
              <a:rPr lang="en-US" b="1" dirty="0">
                <a:solidFill>
                  <a:schemeClr val="bg2">
                    <a:lumMod val="25000"/>
                  </a:schemeClr>
                </a:solidFill>
              </a:rPr>
              <a:t>Harvard University Extension School</a:t>
            </a:r>
          </a:p>
          <a:p>
            <a:pPr algn="ctr">
              <a:defRPr/>
            </a:pPr>
            <a:r>
              <a:rPr lang="en-US" sz="1600" dirty="0">
                <a:solidFill>
                  <a:schemeClr val="bg2">
                    <a:lumMod val="25000"/>
                  </a:schemeClr>
                </a:solidFill>
              </a:rPr>
              <a:t>Prof. </a:t>
            </a:r>
            <a:r>
              <a:rPr lang="en-US" sz="1600" dirty="0" err="1">
                <a:solidFill>
                  <a:schemeClr val="bg2">
                    <a:lumMod val="25000"/>
                  </a:schemeClr>
                </a:solidFill>
              </a:rPr>
              <a:t>Zoran</a:t>
            </a:r>
            <a:r>
              <a:rPr lang="en-US" sz="1600" dirty="0">
                <a:solidFill>
                  <a:schemeClr val="bg2">
                    <a:lumMod val="25000"/>
                  </a:schemeClr>
                </a:solidFill>
              </a:rPr>
              <a:t> B. </a:t>
            </a:r>
            <a:r>
              <a:rPr lang="en-US" sz="1600" dirty="0" err="1">
                <a:solidFill>
                  <a:schemeClr val="bg2">
                    <a:lumMod val="25000"/>
                  </a:schemeClr>
                </a:solidFill>
              </a:rPr>
              <a:t>Djordjević</a:t>
            </a:r>
            <a:endParaRPr lang="en-US" sz="1600" dirty="0">
              <a:solidFill>
                <a:schemeClr val="bg2">
                  <a:lumMod val="25000"/>
                </a:schemeClr>
              </a:solidFill>
            </a:endParaRPr>
          </a:p>
          <a:p>
            <a:pPr algn="ctr">
              <a:defRPr/>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654B7-4DF5-F14E-9478-19EB175EC17D}"/>
              </a:ext>
            </a:extLst>
          </p:cNvPr>
          <p:cNvSpPr>
            <a:spLocks noGrp="1"/>
          </p:cNvSpPr>
          <p:nvPr>
            <p:ph type="title"/>
          </p:nvPr>
        </p:nvSpPr>
        <p:spPr/>
        <p:txBody>
          <a:bodyPr/>
          <a:lstStyle/>
          <a:p>
            <a:r>
              <a:rPr lang="en-US" dirty="0"/>
              <a:t>Transfer Learning (ResNet50)</a:t>
            </a:r>
          </a:p>
        </p:txBody>
      </p:sp>
      <p:sp>
        <p:nvSpPr>
          <p:cNvPr id="4" name="Footer Placeholder 3">
            <a:extLst>
              <a:ext uri="{FF2B5EF4-FFF2-40B4-BE49-F238E27FC236}">
                <a16:creationId xmlns:a16="http://schemas.microsoft.com/office/drawing/2014/main" id="{9431B1F2-CD22-D742-B902-C62F2417D88B}"/>
              </a:ext>
            </a:extLst>
          </p:cNvPr>
          <p:cNvSpPr>
            <a:spLocks noGrp="1"/>
          </p:cNvSpPr>
          <p:nvPr>
            <p:ph type="ftr" sz="quarter" idx="11"/>
          </p:nvPr>
        </p:nvSpPr>
        <p:spPr/>
        <p:txBody>
          <a:bodyPr/>
          <a:lstStyle/>
          <a:p>
            <a:r>
              <a:rPr lang="en-US" altLang="en-US" dirty="0"/>
              <a:t>Tina Rezvanian</a:t>
            </a:r>
          </a:p>
        </p:txBody>
      </p:sp>
      <p:sp>
        <p:nvSpPr>
          <p:cNvPr id="5" name="Slide Number Placeholder 4">
            <a:extLst>
              <a:ext uri="{FF2B5EF4-FFF2-40B4-BE49-F238E27FC236}">
                <a16:creationId xmlns:a16="http://schemas.microsoft.com/office/drawing/2014/main" id="{963B2179-71C9-144B-85E3-F69BF748C0BA}"/>
              </a:ext>
            </a:extLst>
          </p:cNvPr>
          <p:cNvSpPr>
            <a:spLocks noGrp="1"/>
          </p:cNvSpPr>
          <p:nvPr>
            <p:ph type="sldNum" sz="quarter" idx="12"/>
          </p:nvPr>
        </p:nvSpPr>
        <p:spPr/>
        <p:txBody>
          <a:bodyPr/>
          <a:lstStyle/>
          <a:p>
            <a:pPr>
              <a:defRPr/>
            </a:pPr>
            <a:fld id="{F8C3E294-9E12-4E24-B275-9BA1AC14E86B}" type="slidenum">
              <a:rPr lang="en-US" smtClean="0"/>
              <a:pPr>
                <a:defRPr/>
              </a:pPr>
              <a:t>10</a:t>
            </a:fld>
            <a:endParaRPr lang="en-US" dirty="0"/>
          </a:p>
        </p:txBody>
      </p:sp>
      <p:sp>
        <p:nvSpPr>
          <p:cNvPr id="12" name="Content Placeholder 11">
            <a:extLst>
              <a:ext uri="{FF2B5EF4-FFF2-40B4-BE49-F238E27FC236}">
                <a16:creationId xmlns:a16="http://schemas.microsoft.com/office/drawing/2014/main" id="{20CD5265-86B4-5343-9CF3-FC5A83014631}"/>
              </a:ext>
            </a:extLst>
          </p:cNvPr>
          <p:cNvSpPr>
            <a:spLocks noGrp="1"/>
          </p:cNvSpPr>
          <p:nvPr>
            <p:ph idx="1"/>
          </p:nvPr>
        </p:nvSpPr>
        <p:spPr/>
        <p:txBody>
          <a:bodyPr/>
          <a:lstStyle/>
          <a:p>
            <a:r>
              <a:rPr lang="en-US" sz="1400" dirty="0"/>
              <a:t>Adding 1 hidden dense layer</a:t>
            </a:r>
          </a:p>
          <a:p>
            <a:r>
              <a:rPr lang="en-US" sz="1400" dirty="0" err="1"/>
              <a:t>val_loss</a:t>
            </a:r>
            <a:r>
              <a:rPr lang="en-US" sz="1400" dirty="0"/>
              <a:t>: 395.7479</a:t>
            </a:r>
          </a:p>
          <a:p>
            <a:r>
              <a:rPr lang="en-US" sz="1400" dirty="0" err="1"/>
              <a:t>val_accuracy</a:t>
            </a:r>
            <a:r>
              <a:rPr lang="en-US" sz="1400" dirty="0"/>
              <a:t>: 0.7603</a:t>
            </a:r>
          </a:p>
          <a:p>
            <a:endParaRPr lang="en-US" sz="1400" dirty="0"/>
          </a:p>
          <a:p>
            <a:endParaRPr lang="en-US" sz="1400" dirty="0"/>
          </a:p>
          <a:p>
            <a:endParaRPr lang="en-US" sz="1400" dirty="0"/>
          </a:p>
          <a:p>
            <a:pPr marL="0" indent="0">
              <a:buNone/>
            </a:pPr>
            <a:endParaRPr lang="en-US" sz="1400" dirty="0"/>
          </a:p>
          <a:p>
            <a:endParaRPr lang="en-US" sz="1400" dirty="0"/>
          </a:p>
          <a:p>
            <a:endParaRPr lang="en-US" sz="1400" dirty="0"/>
          </a:p>
          <a:p>
            <a:pPr marL="0" indent="0">
              <a:buNone/>
            </a:pPr>
            <a:endParaRPr lang="en-US" sz="1400" dirty="0"/>
          </a:p>
          <a:p>
            <a:endParaRPr lang="en-US" sz="1400" dirty="0"/>
          </a:p>
          <a:p>
            <a:r>
              <a:rPr lang="en-US" sz="1400" dirty="0"/>
              <a:t>Adding 2 hidden Dense layers</a:t>
            </a:r>
          </a:p>
          <a:p>
            <a:r>
              <a:rPr lang="en-US" sz="1400" dirty="0" err="1"/>
              <a:t>val_loss</a:t>
            </a:r>
            <a:r>
              <a:rPr lang="en-US" sz="1400" dirty="0"/>
              <a:t>: 173.6574 </a:t>
            </a:r>
          </a:p>
          <a:p>
            <a:r>
              <a:rPr lang="en-US" sz="1400" dirty="0" err="1"/>
              <a:t>val_accuracy</a:t>
            </a:r>
            <a:r>
              <a:rPr lang="en-US" sz="1400" dirty="0"/>
              <a:t>: 0.9440</a:t>
            </a:r>
          </a:p>
        </p:txBody>
      </p:sp>
      <p:pic>
        <p:nvPicPr>
          <p:cNvPr id="8" name="Picture 7">
            <a:extLst>
              <a:ext uri="{FF2B5EF4-FFF2-40B4-BE49-F238E27FC236}">
                <a16:creationId xmlns:a16="http://schemas.microsoft.com/office/drawing/2014/main" id="{6856A523-33F5-0E44-B04E-B9C5D89D4DF1}"/>
              </a:ext>
            </a:extLst>
          </p:cNvPr>
          <p:cNvPicPr>
            <a:picLocks noChangeAspect="1"/>
          </p:cNvPicPr>
          <p:nvPr/>
        </p:nvPicPr>
        <p:blipFill>
          <a:blip r:embed="rId2"/>
          <a:stretch>
            <a:fillRect/>
          </a:stretch>
        </p:blipFill>
        <p:spPr>
          <a:xfrm>
            <a:off x="2895600" y="990600"/>
            <a:ext cx="5742214" cy="2590800"/>
          </a:xfrm>
          <a:prstGeom prst="rect">
            <a:avLst/>
          </a:prstGeom>
        </p:spPr>
      </p:pic>
      <p:pic>
        <p:nvPicPr>
          <p:cNvPr id="6" name="Picture 5">
            <a:extLst>
              <a:ext uri="{FF2B5EF4-FFF2-40B4-BE49-F238E27FC236}">
                <a16:creationId xmlns:a16="http://schemas.microsoft.com/office/drawing/2014/main" id="{D715D0F4-7B9D-EF4D-B917-3459F9489073}"/>
              </a:ext>
            </a:extLst>
          </p:cNvPr>
          <p:cNvPicPr>
            <a:picLocks noChangeAspect="1"/>
          </p:cNvPicPr>
          <p:nvPr/>
        </p:nvPicPr>
        <p:blipFill>
          <a:blip r:embed="rId3"/>
          <a:stretch>
            <a:fillRect/>
          </a:stretch>
        </p:blipFill>
        <p:spPr>
          <a:xfrm>
            <a:off x="2895600" y="3751482"/>
            <a:ext cx="5742215" cy="2590800"/>
          </a:xfrm>
          <a:prstGeom prst="rect">
            <a:avLst/>
          </a:prstGeom>
        </p:spPr>
      </p:pic>
      <p:sp>
        <p:nvSpPr>
          <p:cNvPr id="11" name="Rectangle 10">
            <a:extLst>
              <a:ext uri="{FF2B5EF4-FFF2-40B4-BE49-F238E27FC236}">
                <a16:creationId xmlns:a16="http://schemas.microsoft.com/office/drawing/2014/main" id="{5D71ED57-FF13-CB4D-B8E5-5A9203091A1A}"/>
              </a:ext>
            </a:extLst>
          </p:cNvPr>
          <p:cNvSpPr/>
          <p:nvPr/>
        </p:nvSpPr>
        <p:spPr>
          <a:xfrm>
            <a:off x="376875" y="4724400"/>
            <a:ext cx="2518725" cy="1384995"/>
          </a:xfrm>
          <a:prstGeom prst="rect">
            <a:avLst/>
          </a:prstGeom>
          <a:solidFill>
            <a:srgbClr val="FFC000"/>
          </a:solidFill>
        </p:spPr>
        <p:txBody>
          <a:bodyPr wrap="square">
            <a:spAutoFit/>
          </a:bodyPr>
          <a:lstStyle/>
          <a:p>
            <a:r>
              <a:rPr lang="en-US" sz="1400" dirty="0"/>
              <a:t>Adding 2 hidden dense layers significantly improved the accuracy and the performance of the model created on Resnet50's convolutional base</a:t>
            </a:r>
          </a:p>
        </p:txBody>
      </p:sp>
    </p:spTree>
    <p:extLst>
      <p:ext uri="{BB962C8B-B14F-4D97-AF65-F5344CB8AC3E}">
        <p14:creationId xmlns:p14="http://schemas.microsoft.com/office/powerpoint/2010/main" val="2726973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37A1C-2852-7C4B-B370-63F2CDBDF15A}"/>
              </a:ext>
            </a:extLst>
          </p:cNvPr>
          <p:cNvSpPr>
            <a:spLocks noGrp="1"/>
          </p:cNvSpPr>
          <p:nvPr>
            <p:ph type="title"/>
          </p:nvPr>
        </p:nvSpPr>
        <p:spPr/>
        <p:txBody>
          <a:bodyPr/>
          <a:lstStyle/>
          <a:p>
            <a:r>
              <a:rPr lang="en-US" dirty="0"/>
              <a:t>Fine Tuning</a:t>
            </a:r>
          </a:p>
        </p:txBody>
      </p:sp>
      <p:sp>
        <p:nvSpPr>
          <p:cNvPr id="4" name="Footer Placeholder 3">
            <a:extLst>
              <a:ext uri="{FF2B5EF4-FFF2-40B4-BE49-F238E27FC236}">
                <a16:creationId xmlns:a16="http://schemas.microsoft.com/office/drawing/2014/main" id="{83C61E4F-EBA4-B441-B7A4-7BDCBF035684}"/>
              </a:ext>
            </a:extLst>
          </p:cNvPr>
          <p:cNvSpPr>
            <a:spLocks noGrp="1"/>
          </p:cNvSpPr>
          <p:nvPr>
            <p:ph type="ftr" sz="quarter" idx="11"/>
          </p:nvPr>
        </p:nvSpPr>
        <p:spPr/>
        <p:txBody>
          <a:bodyPr/>
          <a:lstStyle/>
          <a:p>
            <a:r>
              <a:rPr lang="en-US" altLang="en-US" dirty="0"/>
              <a:t>Tina Rezvanian</a:t>
            </a:r>
          </a:p>
        </p:txBody>
      </p:sp>
      <p:sp>
        <p:nvSpPr>
          <p:cNvPr id="5" name="Slide Number Placeholder 4">
            <a:extLst>
              <a:ext uri="{FF2B5EF4-FFF2-40B4-BE49-F238E27FC236}">
                <a16:creationId xmlns:a16="http://schemas.microsoft.com/office/drawing/2014/main" id="{8625E9B9-C61C-BD41-8B0A-4CF0C6048A33}"/>
              </a:ext>
            </a:extLst>
          </p:cNvPr>
          <p:cNvSpPr>
            <a:spLocks noGrp="1"/>
          </p:cNvSpPr>
          <p:nvPr>
            <p:ph type="sldNum" sz="quarter" idx="12"/>
          </p:nvPr>
        </p:nvSpPr>
        <p:spPr/>
        <p:txBody>
          <a:bodyPr/>
          <a:lstStyle/>
          <a:p>
            <a:pPr>
              <a:defRPr/>
            </a:pPr>
            <a:fld id="{F8C3E294-9E12-4E24-B275-9BA1AC14E86B}" type="slidenum">
              <a:rPr lang="en-US" smtClean="0"/>
              <a:pPr>
                <a:defRPr/>
              </a:pPr>
              <a:t>11</a:t>
            </a:fld>
            <a:endParaRPr lang="en-US" dirty="0"/>
          </a:p>
        </p:txBody>
      </p:sp>
      <p:sp>
        <p:nvSpPr>
          <p:cNvPr id="8" name="Content Placeholder 7">
            <a:extLst>
              <a:ext uri="{FF2B5EF4-FFF2-40B4-BE49-F238E27FC236}">
                <a16:creationId xmlns:a16="http://schemas.microsoft.com/office/drawing/2014/main" id="{D359A522-DD63-5045-B62B-776E14CB165C}"/>
              </a:ext>
            </a:extLst>
          </p:cNvPr>
          <p:cNvSpPr>
            <a:spLocks noGrp="1"/>
          </p:cNvSpPr>
          <p:nvPr>
            <p:ph idx="1"/>
          </p:nvPr>
        </p:nvSpPr>
        <p:spPr/>
        <p:txBody>
          <a:bodyPr/>
          <a:lstStyle/>
          <a:p>
            <a:r>
              <a:rPr lang="en-US" dirty="0"/>
              <a:t>Build a model on top of the convolutional base of the VGG16 and ResNet50</a:t>
            </a:r>
          </a:p>
          <a:p>
            <a:r>
              <a:rPr lang="en-US" dirty="0"/>
              <a:t>Only unfreeze the parameters of all layers in the last convolutional block</a:t>
            </a:r>
          </a:p>
          <a:p>
            <a:r>
              <a:rPr lang="en-US" dirty="0"/>
              <a:t>The remaining layers in convolutional base are frozen</a:t>
            </a:r>
          </a:p>
          <a:p>
            <a:r>
              <a:rPr lang="en-US" dirty="0"/>
              <a:t>Train parameters in the last convolutional block, added dense and classification layers</a:t>
            </a:r>
          </a:p>
          <a:p>
            <a:r>
              <a:rPr lang="en-US" dirty="0"/>
              <a:t>Use regularizes for regularization to avoid overfitting</a:t>
            </a:r>
          </a:p>
        </p:txBody>
      </p:sp>
      <p:pic>
        <p:nvPicPr>
          <p:cNvPr id="6" name="Picture 5">
            <a:extLst>
              <a:ext uri="{FF2B5EF4-FFF2-40B4-BE49-F238E27FC236}">
                <a16:creationId xmlns:a16="http://schemas.microsoft.com/office/drawing/2014/main" id="{30F7A04A-47F6-EC40-8831-4A7AB4CCFC6D}"/>
              </a:ext>
            </a:extLst>
          </p:cNvPr>
          <p:cNvPicPr>
            <a:picLocks noChangeAspect="1"/>
          </p:cNvPicPr>
          <p:nvPr/>
        </p:nvPicPr>
        <p:blipFill rotWithShape="1">
          <a:blip r:embed="rId2"/>
          <a:srcRect l="870" t="4561" r="-870" b="-351"/>
          <a:stretch/>
        </p:blipFill>
        <p:spPr>
          <a:xfrm>
            <a:off x="561534" y="2971800"/>
            <a:ext cx="3909059" cy="3200400"/>
          </a:xfrm>
          <a:prstGeom prst="rect">
            <a:avLst/>
          </a:prstGeom>
        </p:spPr>
      </p:pic>
      <p:pic>
        <p:nvPicPr>
          <p:cNvPr id="7" name="Picture 6">
            <a:extLst>
              <a:ext uri="{FF2B5EF4-FFF2-40B4-BE49-F238E27FC236}">
                <a16:creationId xmlns:a16="http://schemas.microsoft.com/office/drawing/2014/main" id="{B6CB0241-0ADF-7146-B074-5DE88674FC24}"/>
              </a:ext>
            </a:extLst>
          </p:cNvPr>
          <p:cNvPicPr>
            <a:picLocks noChangeAspect="1"/>
          </p:cNvPicPr>
          <p:nvPr/>
        </p:nvPicPr>
        <p:blipFill>
          <a:blip r:embed="rId3"/>
          <a:stretch>
            <a:fillRect/>
          </a:stretch>
        </p:blipFill>
        <p:spPr>
          <a:xfrm>
            <a:off x="4707405" y="2907324"/>
            <a:ext cx="3303486" cy="2647950"/>
          </a:xfrm>
          <a:prstGeom prst="rect">
            <a:avLst/>
          </a:prstGeom>
        </p:spPr>
      </p:pic>
      <p:sp>
        <p:nvSpPr>
          <p:cNvPr id="11" name="TextBox 10">
            <a:extLst>
              <a:ext uri="{FF2B5EF4-FFF2-40B4-BE49-F238E27FC236}">
                <a16:creationId xmlns:a16="http://schemas.microsoft.com/office/drawing/2014/main" id="{3D83EA4D-9F29-6042-BC02-C0B6E2C446F4}"/>
              </a:ext>
            </a:extLst>
          </p:cNvPr>
          <p:cNvSpPr txBox="1"/>
          <p:nvPr/>
        </p:nvSpPr>
        <p:spPr>
          <a:xfrm>
            <a:off x="685800" y="3429000"/>
            <a:ext cx="2305929" cy="160333"/>
          </a:xfrm>
          <a:prstGeom prst="rect">
            <a:avLst/>
          </a:prstGeom>
          <a:noFill/>
          <a:ln w="19050">
            <a:solidFill>
              <a:srgbClr val="FF0000"/>
            </a:solidFill>
          </a:ln>
        </p:spPr>
        <p:txBody>
          <a:bodyPr wrap="square" rtlCol="0">
            <a:spAutoFit/>
          </a:bodyPr>
          <a:lstStyle/>
          <a:p>
            <a:endParaRPr lang="en-US" dirty="0"/>
          </a:p>
        </p:txBody>
      </p:sp>
      <p:sp>
        <p:nvSpPr>
          <p:cNvPr id="12" name="TextBox 11">
            <a:extLst>
              <a:ext uri="{FF2B5EF4-FFF2-40B4-BE49-F238E27FC236}">
                <a16:creationId xmlns:a16="http://schemas.microsoft.com/office/drawing/2014/main" id="{D886C5E7-E3D4-C646-8ED7-C2EF733FC37A}"/>
              </a:ext>
            </a:extLst>
          </p:cNvPr>
          <p:cNvSpPr txBox="1"/>
          <p:nvPr/>
        </p:nvSpPr>
        <p:spPr>
          <a:xfrm>
            <a:off x="4654942" y="5053624"/>
            <a:ext cx="3408411" cy="609600"/>
          </a:xfrm>
          <a:prstGeom prst="rect">
            <a:avLst/>
          </a:prstGeom>
          <a:noFill/>
          <a:ln w="1905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942256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042F8-4926-1942-88FB-117A1781FCF1}"/>
              </a:ext>
            </a:extLst>
          </p:cNvPr>
          <p:cNvSpPr>
            <a:spLocks noGrp="1"/>
          </p:cNvSpPr>
          <p:nvPr>
            <p:ph type="title"/>
          </p:nvPr>
        </p:nvSpPr>
        <p:spPr/>
        <p:txBody>
          <a:bodyPr/>
          <a:lstStyle/>
          <a:p>
            <a:r>
              <a:rPr lang="en-US" dirty="0"/>
              <a:t>Fine Tuning</a:t>
            </a:r>
          </a:p>
        </p:txBody>
      </p:sp>
      <p:sp>
        <p:nvSpPr>
          <p:cNvPr id="4" name="Footer Placeholder 3">
            <a:extLst>
              <a:ext uri="{FF2B5EF4-FFF2-40B4-BE49-F238E27FC236}">
                <a16:creationId xmlns:a16="http://schemas.microsoft.com/office/drawing/2014/main" id="{AF1FAA6A-84A3-234F-AEE4-873BE19F24D5}"/>
              </a:ext>
            </a:extLst>
          </p:cNvPr>
          <p:cNvSpPr>
            <a:spLocks noGrp="1"/>
          </p:cNvSpPr>
          <p:nvPr>
            <p:ph type="ftr" sz="quarter" idx="11"/>
          </p:nvPr>
        </p:nvSpPr>
        <p:spPr/>
        <p:txBody>
          <a:bodyPr/>
          <a:lstStyle/>
          <a:p>
            <a:r>
              <a:rPr lang="en-US" altLang="en-US" dirty="0"/>
              <a:t>Tina Rezvanian</a:t>
            </a:r>
          </a:p>
        </p:txBody>
      </p:sp>
      <p:sp>
        <p:nvSpPr>
          <p:cNvPr id="5" name="Slide Number Placeholder 4">
            <a:extLst>
              <a:ext uri="{FF2B5EF4-FFF2-40B4-BE49-F238E27FC236}">
                <a16:creationId xmlns:a16="http://schemas.microsoft.com/office/drawing/2014/main" id="{F080E1BB-AF1D-7E41-A9B6-9468787BCF90}"/>
              </a:ext>
            </a:extLst>
          </p:cNvPr>
          <p:cNvSpPr>
            <a:spLocks noGrp="1"/>
          </p:cNvSpPr>
          <p:nvPr>
            <p:ph type="sldNum" sz="quarter" idx="12"/>
          </p:nvPr>
        </p:nvSpPr>
        <p:spPr/>
        <p:txBody>
          <a:bodyPr/>
          <a:lstStyle/>
          <a:p>
            <a:pPr>
              <a:defRPr/>
            </a:pPr>
            <a:fld id="{F8C3E294-9E12-4E24-B275-9BA1AC14E86B}" type="slidenum">
              <a:rPr lang="en-US" smtClean="0"/>
              <a:pPr>
                <a:defRPr/>
              </a:pPr>
              <a:t>12</a:t>
            </a:fld>
            <a:endParaRPr lang="en-US" dirty="0"/>
          </a:p>
        </p:txBody>
      </p:sp>
      <p:pic>
        <p:nvPicPr>
          <p:cNvPr id="6" name="Picture 5">
            <a:extLst>
              <a:ext uri="{FF2B5EF4-FFF2-40B4-BE49-F238E27FC236}">
                <a16:creationId xmlns:a16="http://schemas.microsoft.com/office/drawing/2014/main" id="{27041EAF-4454-E74A-9868-033F03AFD624}"/>
              </a:ext>
            </a:extLst>
          </p:cNvPr>
          <p:cNvPicPr>
            <a:picLocks noChangeAspect="1"/>
          </p:cNvPicPr>
          <p:nvPr/>
        </p:nvPicPr>
        <p:blipFill>
          <a:blip r:embed="rId2"/>
          <a:stretch>
            <a:fillRect/>
          </a:stretch>
        </p:blipFill>
        <p:spPr>
          <a:xfrm>
            <a:off x="2743200" y="3628730"/>
            <a:ext cx="5867400" cy="2629833"/>
          </a:xfrm>
          <a:prstGeom prst="rect">
            <a:avLst/>
          </a:prstGeom>
        </p:spPr>
      </p:pic>
      <p:pic>
        <p:nvPicPr>
          <p:cNvPr id="7" name="Picture 6">
            <a:extLst>
              <a:ext uri="{FF2B5EF4-FFF2-40B4-BE49-F238E27FC236}">
                <a16:creationId xmlns:a16="http://schemas.microsoft.com/office/drawing/2014/main" id="{512B1AF4-7BB4-9C41-89AE-4C841079E874}"/>
              </a:ext>
            </a:extLst>
          </p:cNvPr>
          <p:cNvPicPr>
            <a:picLocks noChangeAspect="1"/>
          </p:cNvPicPr>
          <p:nvPr/>
        </p:nvPicPr>
        <p:blipFill>
          <a:blip r:embed="rId3"/>
          <a:stretch>
            <a:fillRect/>
          </a:stretch>
        </p:blipFill>
        <p:spPr>
          <a:xfrm>
            <a:off x="2819400" y="883662"/>
            <a:ext cx="5867400" cy="2647282"/>
          </a:xfrm>
          <a:prstGeom prst="rect">
            <a:avLst/>
          </a:prstGeom>
        </p:spPr>
      </p:pic>
      <p:sp>
        <p:nvSpPr>
          <p:cNvPr id="8" name="Content Placeholder 2">
            <a:extLst>
              <a:ext uri="{FF2B5EF4-FFF2-40B4-BE49-F238E27FC236}">
                <a16:creationId xmlns:a16="http://schemas.microsoft.com/office/drawing/2014/main" id="{DE3E4BF6-B3DD-164D-825A-A5DCFA8A8D31}"/>
              </a:ext>
            </a:extLst>
          </p:cNvPr>
          <p:cNvSpPr txBox="1">
            <a:spLocks/>
          </p:cNvSpPr>
          <p:nvPr/>
        </p:nvSpPr>
        <p:spPr bwMode="auto">
          <a:xfrm>
            <a:off x="228601" y="1781587"/>
            <a:ext cx="2362200" cy="715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70C0"/>
              </a:buClr>
              <a:buFont typeface="Wingdings" pitchFamily="2" charset="2"/>
              <a:buChar char="§"/>
              <a:defRPr sz="1800" kern="1200" baseline="0">
                <a:solidFill>
                  <a:schemeClr val="tx1"/>
                </a:solidFill>
                <a:latin typeface="+mn-lt"/>
                <a:ea typeface="+mn-ea"/>
                <a:cs typeface="+mn-cs"/>
              </a:defRPr>
            </a:lvl1pPr>
            <a:lvl2pPr marL="742950" indent="-285750" algn="l" rtl="0" eaLnBrk="0" fontAlgn="base" hangingPunct="0">
              <a:spcBef>
                <a:spcPct val="20000"/>
              </a:spcBef>
              <a:spcAft>
                <a:spcPct val="0"/>
              </a:spcAft>
              <a:buClr>
                <a:srgbClr val="92D050"/>
              </a:buClr>
              <a:buFont typeface="Wingdings" pitchFamily="2" charset="2"/>
              <a:buChar char="§"/>
              <a:defRPr sz="1800" kern="1200" baseline="0">
                <a:solidFill>
                  <a:schemeClr val="tx1"/>
                </a:solidFill>
                <a:latin typeface="+mn-lt"/>
                <a:ea typeface="+mn-ea"/>
                <a:cs typeface="+mn-cs"/>
              </a:defRPr>
            </a:lvl2pPr>
            <a:lvl3pPr marL="1143000" indent="-228600" algn="l" rtl="0" eaLnBrk="0" fontAlgn="base" hangingPunct="0">
              <a:spcBef>
                <a:spcPct val="20000"/>
              </a:spcBef>
              <a:spcAft>
                <a:spcPct val="0"/>
              </a:spcAft>
              <a:buClr>
                <a:srgbClr val="FF0000"/>
              </a:buClr>
              <a:buFont typeface="Wingdings" pitchFamily="2" charset="2"/>
              <a:buChar char="§"/>
              <a:defRPr sz="1600" kern="1200" baseline="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VGG16: </a:t>
            </a:r>
          </a:p>
          <a:p>
            <a:r>
              <a:rPr lang="en-US" sz="1400" dirty="0" err="1"/>
              <a:t>val_loss</a:t>
            </a:r>
            <a:r>
              <a:rPr lang="en-US" sz="1400" dirty="0"/>
              <a:t>: 733.7641 - </a:t>
            </a:r>
            <a:r>
              <a:rPr lang="en-US" sz="1400" dirty="0" err="1"/>
              <a:t>val_accuracy</a:t>
            </a:r>
            <a:r>
              <a:rPr lang="en-US" sz="1400" dirty="0"/>
              <a:t>: 0.9568</a:t>
            </a:r>
          </a:p>
        </p:txBody>
      </p:sp>
      <p:sp>
        <p:nvSpPr>
          <p:cNvPr id="9" name="Content Placeholder 2">
            <a:extLst>
              <a:ext uri="{FF2B5EF4-FFF2-40B4-BE49-F238E27FC236}">
                <a16:creationId xmlns:a16="http://schemas.microsoft.com/office/drawing/2014/main" id="{FCD24E97-44C5-884A-A7C7-CFE07032F6CB}"/>
              </a:ext>
            </a:extLst>
          </p:cNvPr>
          <p:cNvSpPr txBox="1">
            <a:spLocks/>
          </p:cNvSpPr>
          <p:nvPr/>
        </p:nvSpPr>
        <p:spPr bwMode="auto">
          <a:xfrm>
            <a:off x="381000" y="3705512"/>
            <a:ext cx="3733800" cy="1074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70C0"/>
              </a:buClr>
              <a:buFont typeface="Wingdings" pitchFamily="2" charset="2"/>
              <a:buChar char="§"/>
              <a:defRPr sz="1800" kern="1200" baseline="0">
                <a:solidFill>
                  <a:schemeClr val="tx1"/>
                </a:solidFill>
                <a:latin typeface="+mn-lt"/>
                <a:ea typeface="+mn-ea"/>
                <a:cs typeface="+mn-cs"/>
              </a:defRPr>
            </a:lvl1pPr>
            <a:lvl2pPr marL="742950" indent="-285750" algn="l" rtl="0" eaLnBrk="0" fontAlgn="base" hangingPunct="0">
              <a:spcBef>
                <a:spcPct val="20000"/>
              </a:spcBef>
              <a:spcAft>
                <a:spcPct val="0"/>
              </a:spcAft>
              <a:buClr>
                <a:srgbClr val="92D050"/>
              </a:buClr>
              <a:buFont typeface="Wingdings" pitchFamily="2" charset="2"/>
              <a:buChar char="§"/>
              <a:defRPr sz="1800" kern="1200" baseline="0">
                <a:solidFill>
                  <a:schemeClr val="tx1"/>
                </a:solidFill>
                <a:latin typeface="+mn-lt"/>
                <a:ea typeface="+mn-ea"/>
                <a:cs typeface="+mn-cs"/>
              </a:defRPr>
            </a:lvl2pPr>
            <a:lvl3pPr marL="1143000" indent="-228600" algn="l" rtl="0" eaLnBrk="0" fontAlgn="base" hangingPunct="0">
              <a:spcBef>
                <a:spcPct val="20000"/>
              </a:spcBef>
              <a:spcAft>
                <a:spcPct val="0"/>
              </a:spcAft>
              <a:buClr>
                <a:srgbClr val="FF0000"/>
              </a:buClr>
              <a:buFont typeface="Wingdings" pitchFamily="2" charset="2"/>
              <a:buChar char="§"/>
              <a:defRPr sz="1600" kern="1200" baseline="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ResNet50:</a:t>
            </a:r>
          </a:p>
          <a:p>
            <a:r>
              <a:rPr lang="en-US" sz="1400" dirty="0" err="1"/>
              <a:t>val_loss</a:t>
            </a:r>
            <a:r>
              <a:rPr lang="en-US" sz="1400" dirty="0"/>
              <a:t> 384.0705</a:t>
            </a:r>
          </a:p>
          <a:p>
            <a:r>
              <a:rPr lang="en-US" sz="1400" dirty="0"/>
              <a:t> </a:t>
            </a:r>
            <a:r>
              <a:rPr lang="en-US" sz="1400" dirty="0" err="1"/>
              <a:t>val_accuracy</a:t>
            </a:r>
            <a:r>
              <a:rPr lang="en-US" sz="1400" dirty="0"/>
              <a:t>: 0.9706</a:t>
            </a:r>
          </a:p>
        </p:txBody>
      </p:sp>
      <p:sp>
        <p:nvSpPr>
          <p:cNvPr id="10" name="Rectangle 9">
            <a:extLst>
              <a:ext uri="{FF2B5EF4-FFF2-40B4-BE49-F238E27FC236}">
                <a16:creationId xmlns:a16="http://schemas.microsoft.com/office/drawing/2014/main" id="{F65A1378-FAE0-5F4D-BC21-AD0070DD3AFC}"/>
              </a:ext>
            </a:extLst>
          </p:cNvPr>
          <p:cNvSpPr/>
          <p:nvPr/>
        </p:nvSpPr>
        <p:spPr>
          <a:xfrm>
            <a:off x="438443" y="4758194"/>
            <a:ext cx="2066800" cy="738664"/>
          </a:xfrm>
          <a:prstGeom prst="rect">
            <a:avLst/>
          </a:prstGeom>
          <a:solidFill>
            <a:srgbClr val="FFC000"/>
          </a:solidFill>
        </p:spPr>
        <p:txBody>
          <a:bodyPr wrap="square">
            <a:spAutoFit/>
          </a:bodyPr>
          <a:lstStyle/>
          <a:p>
            <a:r>
              <a:rPr lang="en-US" sz="1400" dirty="0"/>
              <a:t>Accuracies improved  compared to transfer learning</a:t>
            </a:r>
          </a:p>
        </p:txBody>
      </p:sp>
      <p:sp>
        <p:nvSpPr>
          <p:cNvPr id="11" name="Rectangle 10">
            <a:extLst>
              <a:ext uri="{FF2B5EF4-FFF2-40B4-BE49-F238E27FC236}">
                <a16:creationId xmlns:a16="http://schemas.microsoft.com/office/drawing/2014/main" id="{A7F5BD46-3CEE-1F4F-B767-F1C5E16200F4}"/>
              </a:ext>
            </a:extLst>
          </p:cNvPr>
          <p:cNvSpPr/>
          <p:nvPr/>
        </p:nvSpPr>
        <p:spPr>
          <a:xfrm>
            <a:off x="457200" y="5638800"/>
            <a:ext cx="2066800" cy="523220"/>
          </a:xfrm>
          <a:prstGeom prst="rect">
            <a:avLst/>
          </a:prstGeom>
          <a:solidFill>
            <a:srgbClr val="FFC000"/>
          </a:solidFill>
        </p:spPr>
        <p:txBody>
          <a:bodyPr wrap="square">
            <a:spAutoFit/>
          </a:bodyPr>
          <a:lstStyle/>
          <a:p>
            <a:r>
              <a:rPr lang="en-US" sz="1400" dirty="0"/>
              <a:t>Greater improvement in model using ResNet50</a:t>
            </a:r>
          </a:p>
        </p:txBody>
      </p:sp>
    </p:spTree>
    <p:extLst>
      <p:ext uri="{BB962C8B-B14F-4D97-AF65-F5344CB8AC3E}">
        <p14:creationId xmlns:p14="http://schemas.microsoft.com/office/powerpoint/2010/main" val="767190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F1D42-AB66-7341-9D87-9169663C2D48}"/>
              </a:ext>
            </a:extLst>
          </p:cNvPr>
          <p:cNvSpPr>
            <a:spLocks noGrp="1"/>
          </p:cNvSpPr>
          <p:nvPr>
            <p:ph type="title"/>
          </p:nvPr>
        </p:nvSpPr>
        <p:spPr/>
        <p:txBody>
          <a:bodyPr>
            <a:normAutofit/>
          </a:bodyPr>
          <a:lstStyle/>
          <a:p>
            <a:r>
              <a:rPr lang="en-US" dirty="0"/>
              <a:t>Illustration of TL an FT models</a:t>
            </a:r>
          </a:p>
        </p:txBody>
      </p:sp>
      <p:pic>
        <p:nvPicPr>
          <p:cNvPr id="12" name="Content Placeholder 11">
            <a:extLst>
              <a:ext uri="{FF2B5EF4-FFF2-40B4-BE49-F238E27FC236}">
                <a16:creationId xmlns:a16="http://schemas.microsoft.com/office/drawing/2014/main" id="{313EF623-19BF-5846-BBE8-6779B678E705}"/>
              </a:ext>
            </a:extLst>
          </p:cNvPr>
          <p:cNvPicPr>
            <a:picLocks noGrp="1" noChangeAspect="1"/>
          </p:cNvPicPr>
          <p:nvPr>
            <p:ph idx="1"/>
          </p:nvPr>
        </p:nvPicPr>
        <p:blipFill>
          <a:blip r:embed="rId2"/>
          <a:stretch>
            <a:fillRect/>
          </a:stretch>
        </p:blipFill>
        <p:spPr>
          <a:xfrm>
            <a:off x="2195767" y="4615804"/>
            <a:ext cx="1892300" cy="1981200"/>
          </a:xfrm>
          <a:prstGeom prst="rect">
            <a:avLst/>
          </a:prstGeom>
        </p:spPr>
      </p:pic>
      <p:sp>
        <p:nvSpPr>
          <p:cNvPr id="4" name="Footer Placeholder 3">
            <a:extLst>
              <a:ext uri="{FF2B5EF4-FFF2-40B4-BE49-F238E27FC236}">
                <a16:creationId xmlns:a16="http://schemas.microsoft.com/office/drawing/2014/main" id="{ECFEE4AD-A9DE-6541-B25F-B3D5D7F52CA1}"/>
              </a:ext>
            </a:extLst>
          </p:cNvPr>
          <p:cNvSpPr>
            <a:spLocks noGrp="1"/>
          </p:cNvSpPr>
          <p:nvPr>
            <p:ph type="ftr" sz="quarter" idx="11"/>
          </p:nvPr>
        </p:nvSpPr>
        <p:spPr/>
        <p:txBody>
          <a:bodyPr/>
          <a:lstStyle/>
          <a:p>
            <a:r>
              <a:rPr lang="en-US" altLang="en-US" dirty="0"/>
              <a:t>Tina Rezvanian</a:t>
            </a:r>
          </a:p>
        </p:txBody>
      </p:sp>
      <p:sp>
        <p:nvSpPr>
          <p:cNvPr id="5" name="Slide Number Placeholder 4">
            <a:extLst>
              <a:ext uri="{FF2B5EF4-FFF2-40B4-BE49-F238E27FC236}">
                <a16:creationId xmlns:a16="http://schemas.microsoft.com/office/drawing/2014/main" id="{59CB4855-E152-E24C-9DCF-9B6CFA8F207E}"/>
              </a:ext>
            </a:extLst>
          </p:cNvPr>
          <p:cNvSpPr>
            <a:spLocks noGrp="1"/>
          </p:cNvSpPr>
          <p:nvPr>
            <p:ph type="sldNum" sz="quarter" idx="12"/>
          </p:nvPr>
        </p:nvSpPr>
        <p:spPr/>
        <p:txBody>
          <a:bodyPr/>
          <a:lstStyle/>
          <a:p>
            <a:pPr>
              <a:defRPr/>
            </a:pPr>
            <a:fld id="{F8C3E294-9E12-4E24-B275-9BA1AC14E86B}" type="slidenum">
              <a:rPr lang="en-US" smtClean="0"/>
              <a:pPr>
                <a:defRPr/>
              </a:pPr>
              <a:t>13</a:t>
            </a:fld>
            <a:endParaRPr lang="en-US" dirty="0"/>
          </a:p>
        </p:txBody>
      </p:sp>
      <p:pic>
        <p:nvPicPr>
          <p:cNvPr id="6" name="Picture 5">
            <a:extLst>
              <a:ext uri="{FF2B5EF4-FFF2-40B4-BE49-F238E27FC236}">
                <a16:creationId xmlns:a16="http://schemas.microsoft.com/office/drawing/2014/main" id="{E46DC292-3DB0-5248-BB95-5AB28D510361}"/>
              </a:ext>
            </a:extLst>
          </p:cNvPr>
          <p:cNvPicPr>
            <a:picLocks noChangeAspect="1"/>
          </p:cNvPicPr>
          <p:nvPr/>
        </p:nvPicPr>
        <p:blipFill>
          <a:blip r:embed="rId3"/>
          <a:stretch>
            <a:fillRect/>
          </a:stretch>
        </p:blipFill>
        <p:spPr>
          <a:xfrm>
            <a:off x="2027452" y="852769"/>
            <a:ext cx="1892300" cy="1981200"/>
          </a:xfrm>
          <a:prstGeom prst="rect">
            <a:avLst/>
          </a:prstGeom>
        </p:spPr>
      </p:pic>
      <p:pic>
        <p:nvPicPr>
          <p:cNvPr id="7" name="Picture 6">
            <a:extLst>
              <a:ext uri="{FF2B5EF4-FFF2-40B4-BE49-F238E27FC236}">
                <a16:creationId xmlns:a16="http://schemas.microsoft.com/office/drawing/2014/main" id="{18D99A34-CF14-2D4E-A13D-96257271ABA9}"/>
              </a:ext>
            </a:extLst>
          </p:cNvPr>
          <p:cNvPicPr>
            <a:picLocks noChangeAspect="1"/>
          </p:cNvPicPr>
          <p:nvPr/>
        </p:nvPicPr>
        <p:blipFill>
          <a:blip r:embed="rId4"/>
          <a:stretch>
            <a:fillRect/>
          </a:stretch>
        </p:blipFill>
        <p:spPr>
          <a:xfrm>
            <a:off x="254187" y="844691"/>
            <a:ext cx="1892300" cy="1981200"/>
          </a:xfrm>
          <a:prstGeom prst="rect">
            <a:avLst/>
          </a:prstGeom>
        </p:spPr>
      </p:pic>
      <p:pic>
        <p:nvPicPr>
          <p:cNvPr id="8" name="Picture 7">
            <a:extLst>
              <a:ext uri="{FF2B5EF4-FFF2-40B4-BE49-F238E27FC236}">
                <a16:creationId xmlns:a16="http://schemas.microsoft.com/office/drawing/2014/main" id="{376417E0-6B50-B64A-B218-C40A63C50C55}"/>
              </a:ext>
            </a:extLst>
          </p:cNvPr>
          <p:cNvPicPr>
            <a:picLocks noChangeAspect="1"/>
          </p:cNvPicPr>
          <p:nvPr/>
        </p:nvPicPr>
        <p:blipFill>
          <a:blip r:embed="rId5"/>
          <a:stretch>
            <a:fillRect/>
          </a:stretch>
        </p:blipFill>
        <p:spPr>
          <a:xfrm>
            <a:off x="3855275" y="860847"/>
            <a:ext cx="1892300" cy="1981200"/>
          </a:xfrm>
          <a:prstGeom prst="rect">
            <a:avLst/>
          </a:prstGeom>
        </p:spPr>
      </p:pic>
      <p:pic>
        <p:nvPicPr>
          <p:cNvPr id="9" name="Picture 8">
            <a:extLst>
              <a:ext uri="{FF2B5EF4-FFF2-40B4-BE49-F238E27FC236}">
                <a16:creationId xmlns:a16="http://schemas.microsoft.com/office/drawing/2014/main" id="{83AD5FA2-FCD9-D445-98F4-8804F7730B78}"/>
              </a:ext>
            </a:extLst>
          </p:cNvPr>
          <p:cNvPicPr>
            <a:picLocks noChangeAspect="1"/>
          </p:cNvPicPr>
          <p:nvPr/>
        </p:nvPicPr>
        <p:blipFill>
          <a:blip r:embed="rId6"/>
          <a:stretch>
            <a:fillRect/>
          </a:stretch>
        </p:blipFill>
        <p:spPr>
          <a:xfrm>
            <a:off x="256365" y="2667000"/>
            <a:ext cx="1892300" cy="1981200"/>
          </a:xfrm>
          <a:prstGeom prst="rect">
            <a:avLst/>
          </a:prstGeom>
        </p:spPr>
      </p:pic>
      <p:pic>
        <p:nvPicPr>
          <p:cNvPr id="10" name="Picture 9">
            <a:extLst>
              <a:ext uri="{FF2B5EF4-FFF2-40B4-BE49-F238E27FC236}">
                <a16:creationId xmlns:a16="http://schemas.microsoft.com/office/drawing/2014/main" id="{C0A3B40F-004D-D342-9FEA-AC441B30F5B5}"/>
              </a:ext>
            </a:extLst>
          </p:cNvPr>
          <p:cNvPicPr>
            <a:picLocks noChangeAspect="1"/>
          </p:cNvPicPr>
          <p:nvPr/>
        </p:nvPicPr>
        <p:blipFill>
          <a:blip r:embed="rId7"/>
          <a:stretch>
            <a:fillRect/>
          </a:stretch>
        </p:blipFill>
        <p:spPr>
          <a:xfrm>
            <a:off x="2146487" y="2687973"/>
            <a:ext cx="1892300" cy="1981200"/>
          </a:xfrm>
          <a:prstGeom prst="rect">
            <a:avLst/>
          </a:prstGeom>
        </p:spPr>
      </p:pic>
      <p:pic>
        <p:nvPicPr>
          <p:cNvPr id="11" name="Picture 10">
            <a:extLst>
              <a:ext uri="{FF2B5EF4-FFF2-40B4-BE49-F238E27FC236}">
                <a16:creationId xmlns:a16="http://schemas.microsoft.com/office/drawing/2014/main" id="{07B2DEAC-B440-E94E-88CC-3A4380B85CB0}"/>
              </a:ext>
            </a:extLst>
          </p:cNvPr>
          <p:cNvPicPr>
            <a:picLocks noChangeAspect="1"/>
          </p:cNvPicPr>
          <p:nvPr/>
        </p:nvPicPr>
        <p:blipFill>
          <a:blip r:embed="rId8"/>
          <a:stretch>
            <a:fillRect/>
          </a:stretch>
        </p:blipFill>
        <p:spPr>
          <a:xfrm>
            <a:off x="3875113" y="2663739"/>
            <a:ext cx="1892300" cy="1981200"/>
          </a:xfrm>
          <a:prstGeom prst="rect">
            <a:avLst/>
          </a:prstGeom>
        </p:spPr>
      </p:pic>
      <p:pic>
        <p:nvPicPr>
          <p:cNvPr id="13" name="Picture 12">
            <a:extLst>
              <a:ext uri="{FF2B5EF4-FFF2-40B4-BE49-F238E27FC236}">
                <a16:creationId xmlns:a16="http://schemas.microsoft.com/office/drawing/2014/main" id="{A829BE91-9326-4744-999D-680D34692B66}"/>
              </a:ext>
            </a:extLst>
          </p:cNvPr>
          <p:cNvPicPr>
            <a:picLocks noChangeAspect="1"/>
          </p:cNvPicPr>
          <p:nvPr/>
        </p:nvPicPr>
        <p:blipFill>
          <a:blip r:embed="rId9"/>
          <a:stretch>
            <a:fillRect/>
          </a:stretch>
        </p:blipFill>
        <p:spPr>
          <a:xfrm>
            <a:off x="5769570" y="2744036"/>
            <a:ext cx="1892300" cy="1981200"/>
          </a:xfrm>
          <a:prstGeom prst="rect">
            <a:avLst/>
          </a:prstGeom>
        </p:spPr>
      </p:pic>
      <p:pic>
        <p:nvPicPr>
          <p:cNvPr id="14" name="Picture 13">
            <a:extLst>
              <a:ext uri="{FF2B5EF4-FFF2-40B4-BE49-F238E27FC236}">
                <a16:creationId xmlns:a16="http://schemas.microsoft.com/office/drawing/2014/main" id="{5315B554-ABD2-974C-A1A9-056646BB767F}"/>
              </a:ext>
            </a:extLst>
          </p:cNvPr>
          <p:cNvPicPr>
            <a:picLocks noChangeAspect="1"/>
          </p:cNvPicPr>
          <p:nvPr/>
        </p:nvPicPr>
        <p:blipFill>
          <a:blip r:embed="rId10"/>
          <a:stretch>
            <a:fillRect/>
          </a:stretch>
        </p:blipFill>
        <p:spPr>
          <a:xfrm>
            <a:off x="287830" y="4615259"/>
            <a:ext cx="1892300" cy="1981200"/>
          </a:xfrm>
          <a:prstGeom prst="rect">
            <a:avLst/>
          </a:prstGeom>
        </p:spPr>
      </p:pic>
      <p:pic>
        <p:nvPicPr>
          <p:cNvPr id="15" name="Picture 14">
            <a:extLst>
              <a:ext uri="{FF2B5EF4-FFF2-40B4-BE49-F238E27FC236}">
                <a16:creationId xmlns:a16="http://schemas.microsoft.com/office/drawing/2014/main" id="{20699954-CDC8-AB4C-A84E-B2399C0B240E}"/>
              </a:ext>
            </a:extLst>
          </p:cNvPr>
          <p:cNvPicPr>
            <a:picLocks noChangeAspect="1"/>
          </p:cNvPicPr>
          <p:nvPr/>
        </p:nvPicPr>
        <p:blipFill>
          <a:blip r:embed="rId11"/>
          <a:stretch>
            <a:fillRect/>
          </a:stretch>
        </p:blipFill>
        <p:spPr>
          <a:xfrm>
            <a:off x="5722491" y="847823"/>
            <a:ext cx="1892300" cy="1981200"/>
          </a:xfrm>
          <a:prstGeom prst="rect">
            <a:avLst/>
          </a:prstGeom>
        </p:spPr>
      </p:pic>
      <p:pic>
        <p:nvPicPr>
          <p:cNvPr id="16" name="Picture 15">
            <a:extLst>
              <a:ext uri="{FF2B5EF4-FFF2-40B4-BE49-F238E27FC236}">
                <a16:creationId xmlns:a16="http://schemas.microsoft.com/office/drawing/2014/main" id="{55CADE4C-2BE5-BE44-A43C-20C6B1FDAB02}"/>
              </a:ext>
            </a:extLst>
          </p:cNvPr>
          <p:cNvPicPr>
            <a:picLocks noChangeAspect="1"/>
          </p:cNvPicPr>
          <p:nvPr/>
        </p:nvPicPr>
        <p:blipFill>
          <a:blip r:embed="rId12"/>
          <a:stretch>
            <a:fillRect/>
          </a:stretch>
        </p:blipFill>
        <p:spPr>
          <a:xfrm>
            <a:off x="3949293" y="4599229"/>
            <a:ext cx="1892300" cy="1981200"/>
          </a:xfrm>
          <a:prstGeom prst="rect">
            <a:avLst/>
          </a:prstGeom>
        </p:spPr>
      </p:pic>
      <p:sp>
        <p:nvSpPr>
          <p:cNvPr id="18" name="Content Placeholder 2">
            <a:extLst>
              <a:ext uri="{FF2B5EF4-FFF2-40B4-BE49-F238E27FC236}">
                <a16:creationId xmlns:a16="http://schemas.microsoft.com/office/drawing/2014/main" id="{61504A4C-40F2-B04E-B3F7-AC84CFB6EC44}"/>
              </a:ext>
            </a:extLst>
          </p:cNvPr>
          <p:cNvSpPr txBox="1">
            <a:spLocks/>
          </p:cNvSpPr>
          <p:nvPr/>
        </p:nvSpPr>
        <p:spPr bwMode="auto">
          <a:xfrm>
            <a:off x="5914001" y="4805533"/>
            <a:ext cx="2124506"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70C0"/>
              </a:buClr>
              <a:buFont typeface="Wingdings" pitchFamily="2" charset="2"/>
              <a:buChar char="§"/>
              <a:defRPr sz="1800" kern="1200" baseline="0">
                <a:solidFill>
                  <a:schemeClr val="tx1"/>
                </a:solidFill>
                <a:latin typeface="+mn-lt"/>
                <a:ea typeface="+mn-ea"/>
                <a:cs typeface="+mn-cs"/>
              </a:defRPr>
            </a:lvl1pPr>
            <a:lvl2pPr marL="742950" indent="-285750" algn="l" rtl="0" eaLnBrk="0" fontAlgn="base" hangingPunct="0">
              <a:spcBef>
                <a:spcPct val="20000"/>
              </a:spcBef>
              <a:spcAft>
                <a:spcPct val="0"/>
              </a:spcAft>
              <a:buClr>
                <a:srgbClr val="92D050"/>
              </a:buClr>
              <a:buFont typeface="Wingdings" pitchFamily="2" charset="2"/>
              <a:buChar char="§"/>
              <a:defRPr sz="1800" kern="1200" baseline="0">
                <a:solidFill>
                  <a:schemeClr val="tx1"/>
                </a:solidFill>
                <a:latin typeface="+mn-lt"/>
                <a:ea typeface="+mn-ea"/>
                <a:cs typeface="+mn-cs"/>
              </a:defRPr>
            </a:lvl2pPr>
            <a:lvl3pPr marL="1143000" indent="-228600" algn="l" rtl="0" eaLnBrk="0" fontAlgn="base" hangingPunct="0">
              <a:spcBef>
                <a:spcPct val="20000"/>
              </a:spcBef>
              <a:spcAft>
                <a:spcPct val="0"/>
              </a:spcAft>
              <a:buClr>
                <a:srgbClr val="FF0000"/>
              </a:buClr>
              <a:buFont typeface="Wingdings" pitchFamily="2" charset="2"/>
              <a:buChar char="§"/>
              <a:defRPr sz="1600" kern="1200" baseline="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All TL and FT models correctly classified candidate images</a:t>
            </a:r>
          </a:p>
        </p:txBody>
      </p:sp>
      <p:sp>
        <p:nvSpPr>
          <p:cNvPr id="19" name="Rectangle 18">
            <a:extLst>
              <a:ext uri="{FF2B5EF4-FFF2-40B4-BE49-F238E27FC236}">
                <a16:creationId xmlns:a16="http://schemas.microsoft.com/office/drawing/2014/main" id="{7AB298C8-41D9-E548-9FB4-DB91A55980BB}"/>
              </a:ext>
            </a:extLst>
          </p:cNvPr>
          <p:cNvSpPr/>
          <p:nvPr/>
        </p:nvSpPr>
        <p:spPr>
          <a:xfrm>
            <a:off x="5971707" y="5601792"/>
            <a:ext cx="2066800" cy="523220"/>
          </a:xfrm>
          <a:prstGeom prst="rect">
            <a:avLst/>
          </a:prstGeom>
          <a:solidFill>
            <a:srgbClr val="FFC000"/>
          </a:solidFill>
        </p:spPr>
        <p:txBody>
          <a:bodyPr wrap="square">
            <a:spAutoFit/>
          </a:bodyPr>
          <a:lstStyle/>
          <a:p>
            <a:r>
              <a:rPr lang="en-US" sz="1400" dirty="0"/>
              <a:t>How about less </a:t>
            </a:r>
            <a:r>
              <a:rPr lang="en-US" sz="1400" dirty="0" err="1"/>
              <a:t>lear</a:t>
            </a:r>
            <a:r>
              <a:rPr lang="en-US" sz="1400" dirty="0"/>
              <a:t> images?</a:t>
            </a:r>
          </a:p>
        </p:txBody>
      </p:sp>
    </p:spTree>
    <p:extLst>
      <p:ext uri="{BB962C8B-B14F-4D97-AF65-F5344CB8AC3E}">
        <p14:creationId xmlns:p14="http://schemas.microsoft.com/office/powerpoint/2010/main" val="4071468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2D35A-20AA-6249-9E37-C82293BD6D9A}"/>
              </a:ext>
            </a:extLst>
          </p:cNvPr>
          <p:cNvSpPr>
            <a:spLocks noGrp="1"/>
          </p:cNvSpPr>
          <p:nvPr>
            <p:ph type="title"/>
          </p:nvPr>
        </p:nvSpPr>
        <p:spPr>
          <a:xfrm>
            <a:off x="457200" y="120651"/>
            <a:ext cx="8229600" cy="426624"/>
          </a:xfrm>
        </p:spPr>
        <p:txBody>
          <a:bodyPr>
            <a:normAutofit fontScale="90000"/>
          </a:bodyPr>
          <a:lstStyle/>
          <a:p>
            <a:pPr>
              <a:spcBef>
                <a:spcPts val="0"/>
              </a:spcBef>
              <a:spcAft>
                <a:spcPts val="0"/>
              </a:spcAft>
            </a:pPr>
            <a:r>
              <a:rPr lang="en-US" dirty="0">
                <a:solidFill>
                  <a:srgbClr val="000000"/>
                </a:solidFill>
                <a:latin typeface="Adobe Clean" panose="020B0503020404020204" pitchFamily="34" charset="0"/>
                <a:ea typeface="Calibri" panose="020F0502020204030204" pitchFamily="34" charset="0"/>
              </a:rPr>
              <a:t>Multiple faces in an image</a:t>
            </a:r>
            <a:endParaRPr lang="en-US" dirty="0">
              <a:solidFill>
                <a:srgbClr val="000000"/>
              </a:solidFill>
              <a:latin typeface="Calibri" panose="020F0502020204030204" pitchFamily="34" charset="0"/>
              <a:ea typeface="Calibri" panose="020F0502020204030204" pitchFamily="34" charset="0"/>
            </a:endParaRPr>
          </a:p>
        </p:txBody>
      </p:sp>
      <p:pic>
        <p:nvPicPr>
          <p:cNvPr id="6" name="Content Placeholder 5">
            <a:extLst>
              <a:ext uri="{FF2B5EF4-FFF2-40B4-BE49-F238E27FC236}">
                <a16:creationId xmlns:a16="http://schemas.microsoft.com/office/drawing/2014/main" id="{477AFAC2-0651-A449-B99F-434E0A4F6CFC}"/>
              </a:ext>
            </a:extLst>
          </p:cNvPr>
          <p:cNvPicPr>
            <a:picLocks noGrp="1" noChangeAspect="1"/>
          </p:cNvPicPr>
          <p:nvPr>
            <p:ph idx="1"/>
          </p:nvPr>
        </p:nvPicPr>
        <p:blipFill>
          <a:blip r:embed="rId2"/>
          <a:stretch>
            <a:fillRect/>
          </a:stretch>
        </p:blipFill>
        <p:spPr>
          <a:xfrm>
            <a:off x="5705486" y="2895600"/>
            <a:ext cx="2840359" cy="1883606"/>
          </a:xfrm>
          <a:prstGeom prst="rect">
            <a:avLst/>
          </a:prstGeom>
        </p:spPr>
      </p:pic>
      <p:sp>
        <p:nvSpPr>
          <p:cNvPr id="4" name="Footer Placeholder 3">
            <a:extLst>
              <a:ext uri="{FF2B5EF4-FFF2-40B4-BE49-F238E27FC236}">
                <a16:creationId xmlns:a16="http://schemas.microsoft.com/office/drawing/2014/main" id="{A161716A-0471-BA4B-A831-D1D8BA52C326}"/>
              </a:ext>
            </a:extLst>
          </p:cNvPr>
          <p:cNvSpPr>
            <a:spLocks noGrp="1"/>
          </p:cNvSpPr>
          <p:nvPr>
            <p:ph type="ftr" sz="quarter" idx="11"/>
          </p:nvPr>
        </p:nvSpPr>
        <p:spPr>
          <a:xfrm>
            <a:off x="3124200" y="6228468"/>
            <a:ext cx="2895600" cy="365125"/>
          </a:xfrm>
        </p:spPr>
        <p:txBody>
          <a:bodyPr/>
          <a:lstStyle/>
          <a:p>
            <a:pPr>
              <a:defRPr/>
            </a:pPr>
            <a:r>
              <a:rPr lang="en-US"/>
              <a:t>@Your Name</a:t>
            </a:r>
          </a:p>
        </p:txBody>
      </p:sp>
      <p:sp>
        <p:nvSpPr>
          <p:cNvPr id="5" name="Slide Number Placeholder 4">
            <a:extLst>
              <a:ext uri="{FF2B5EF4-FFF2-40B4-BE49-F238E27FC236}">
                <a16:creationId xmlns:a16="http://schemas.microsoft.com/office/drawing/2014/main" id="{C0B54E14-831C-A045-BBF4-8B7ECDB11C6F}"/>
              </a:ext>
            </a:extLst>
          </p:cNvPr>
          <p:cNvSpPr>
            <a:spLocks noGrp="1"/>
          </p:cNvSpPr>
          <p:nvPr>
            <p:ph type="sldNum" sz="quarter" idx="12"/>
          </p:nvPr>
        </p:nvSpPr>
        <p:spPr>
          <a:xfrm>
            <a:off x="6553200" y="6228468"/>
            <a:ext cx="2133600" cy="365125"/>
          </a:xfrm>
        </p:spPr>
        <p:txBody>
          <a:bodyPr/>
          <a:lstStyle/>
          <a:p>
            <a:pPr>
              <a:defRPr/>
            </a:pPr>
            <a:fld id="{F8C3E294-9E12-4E24-B275-9BA1AC14E86B}" type="slidenum">
              <a:rPr lang="en-US" smtClean="0"/>
              <a:pPr>
                <a:defRPr/>
              </a:pPr>
              <a:t>14</a:t>
            </a:fld>
            <a:endParaRPr lang="en-US" dirty="0"/>
          </a:p>
        </p:txBody>
      </p:sp>
      <p:sp>
        <p:nvSpPr>
          <p:cNvPr id="9" name="Rectangle 8">
            <a:extLst>
              <a:ext uri="{FF2B5EF4-FFF2-40B4-BE49-F238E27FC236}">
                <a16:creationId xmlns:a16="http://schemas.microsoft.com/office/drawing/2014/main" id="{78528224-E3A8-304F-A215-6598733136AB}"/>
              </a:ext>
            </a:extLst>
          </p:cNvPr>
          <p:cNvSpPr/>
          <p:nvPr/>
        </p:nvSpPr>
        <p:spPr>
          <a:xfrm>
            <a:off x="6081610" y="613411"/>
            <a:ext cx="2275046" cy="369332"/>
          </a:xfrm>
          <a:prstGeom prst="rect">
            <a:avLst/>
          </a:prstGeom>
        </p:spPr>
        <p:txBody>
          <a:bodyPr wrap="none">
            <a:spAutoFit/>
          </a:bodyPr>
          <a:lstStyle/>
          <a:p>
            <a:r>
              <a:rPr lang="en-US" dirty="0"/>
              <a:t>vgg16_TL_1layer.h5</a:t>
            </a:r>
          </a:p>
        </p:txBody>
      </p:sp>
      <p:sp>
        <p:nvSpPr>
          <p:cNvPr id="11" name="Rectangle 10">
            <a:extLst>
              <a:ext uri="{FF2B5EF4-FFF2-40B4-BE49-F238E27FC236}">
                <a16:creationId xmlns:a16="http://schemas.microsoft.com/office/drawing/2014/main" id="{32E8BF10-85AE-6A45-9FB3-0D629B79419D}"/>
              </a:ext>
            </a:extLst>
          </p:cNvPr>
          <p:cNvSpPr/>
          <p:nvPr/>
        </p:nvSpPr>
        <p:spPr>
          <a:xfrm>
            <a:off x="2771600" y="644659"/>
            <a:ext cx="2544351" cy="369332"/>
          </a:xfrm>
          <a:prstGeom prst="rect">
            <a:avLst/>
          </a:prstGeom>
        </p:spPr>
        <p:txBody>
          <a:bodyPr wrap="none">
            <a:spAutoFit/>
          </a:bodyPr>
          <a:lstStyle/>
          <a:p>
            <a:r>
              <a:rPr lang="en-US" dirty="0"/>
              <a:t>resnet50_TL_1layer.h5</a:t>
            </a:r>
          </a:p>
        </p:txBody>
      </p:sp>
      <p:pic>
        <p:nvPicPr>
          <p:cNvPr id="12" name="Picture 11">
            <a:extLst>
              <a:ext uri="{FF2B5EF4-FFF2-40B4-BE49-F238E27FC236}">
                <a16:creationId xmlns:a16="http://schemas.microsoft.com/office/drawing/2014/main" id="{8FAD0E93-AA34-3647-A932-D94C98EB1A84}"/>
              </a:ext>
            </a:extLst>
          </p:cNvPr>
          <p:cNvPicPr>
            <a:picLocks noChangeAspect="1"/>
          </p:cNvPicPr>
          <p:nvPr/>
        </p:nvPicPr>
        <p:blipFill>
          <a:blip r:embed="rId3"/>
          <a:stretch>
            <a:fillRect/>
          </a:stretch>
        </p:blipFill>
        <p:spPr>
          <a:xfrm>
            <a:off x="2739341" y="838200"/>
            <a:ext cx="2872618" cy="1905000"/>
          </a:xfrm>
          <a:prstGeom prst="rect">
            <a:avLst/>
          </a:prstGeom>
        </p:spPr>
      </p:pic>
      <p:sp>
        <p:nvSpPr>
          <p:cNvPr id="13" name="Rectangle 12">
            <a:extLst>
              <a:ext uri="{FF2B5EF4-FFF2-40B4-BE49-F238E27FC236}">
                <a16:creationId xmlns:a16="http://schemas.microsoft.com/office/drawing/2014/main" id="{BDA7B986-AC25-BE4E-B6EA-13B8767D3DA0}"/>
              </a:ext>
            </a:extLst>
          </p:cNvPr>
          <p:cNvSpPr/>
          <p:nvPr/>
        </p:nvSpPr>
        <p:spPr>
          <a:xfrm>
            <a:off x="3322167" y="2707697"/>
            <a:ext cx="1800493" cy="369332"/>
          </a:xfrm>
          <a:prstGeom prst="rect">
            <a:avLst/>
          </a:prstGeom>
        </p:spPr>
        <p:txBody>
          <a:bodyPr wrap="none">
            <a:spAutoFit/>
          </a:bodyPr>
          <a:lstStyle/>
          <a:p>
            <a:r>
              <a:rPr lang="en-US" dirty="0"/>
              <a:t>resnet50_TL.h5</a:t>
            </a:r>
          </a:p>
        </p:txBody>
      </p:sp>
      <p:sp>
        <p:nvSpPr>
          <p:cNvPr id="14" name="Rectangle 13">
            <a:extLst>
              <a:ext uri="{FF2B5EF4-FFF2-40B4-BE49-F238E27FC236}">
                <a16:creationId xmlns:a16="http://schemas.microsoft.com/office/drawing/2014/main" id="{21C9E08E-60AC-3644-B01D-A78792A5A885}"/>
              </a:ext>
            </a:extLst>
          </p:cNvPr>
          <p:cNvSpPr/>
          <p:nvPr/>
        </p:nvSpPr>
        <p:spPr>
          <a:xfrm>
            <a:off x="3363851" y="4737428"/>
            <a:ext cx="1787733" cy="369332"/>
          </a:xfrm>
          <a:prstGeom prst="rect">
            <a:avLst/>
          </a:prstGeom>
        </p:spPr>
        <p:txBody>
          <a:bodyPr wrap="none">
            <a:spAutoFit/>
          </a:bodyPr>
          <a:lstStyle/>
          <a:p>
            <a:r>
              <a:rPr lang="en-US" dirty="0"/>
              <a:t>resnet50_FT.h5</a:t>
            </a:r>
          </a:p>
        </p:txBody>
      </p:sp>
      <p:pic>
        <p:nvPicPr>
          <p:cNvPr id="15" name="Picture 14">
            <a:extLst>
              <a:ext uri="{FF2B5EF4-FFF2-40B4-BE49-F238E27FC236}">
                <a16:creationId xmlns:a16="http://schemas.microsoft.com/office/drawing/2014/main" id="{F66641D3-A964-474D-9F67-EEADFA25D053}"/>
              </a:ext>
            </a:extLst>
          </p:cNvPr>
          <p:cNvPicPr>
            <a:picLocks noChangeAspect="1"/>
          </p:cNvPicPr>
          <p:nvPr/>
        </p:nvPicPr>
        <p:blipFill>
          <a:blip r:embed="rId4"/>
          <a:stretch>
            <a:fillRect/>
          </a:stretch>
        </p:blipFill>
        <p:spPr>
          <a:xfrm>
            <a:off x="2739319" y="2895600"/>
            <a:ext cx="2872980" cy="1905239"/>
          </a:xfrm>
          <a:prstGeom prst="rect">
            <a:avLst/>
          </a:prstGeom>
        </p:spPr>
      </p:pic>
      <p:pic>
        <p:nvPicPr>
          <p:cNvPr id="16" name="Picture 15">
            <a:extLst>
              <a:ext uri="{FF2B5EF4-FFF2-40B4-BE49-F238E27FC236}">
                <a16:creationId xmlns:a16="http://schemas.microsoft.com/office/drawing/2014/main" id="{B6C1DA72-9CE0-7D40-BB0E-7AF19FE70FD6}"/>
              </a:ext>
            </a:extLst>
          </p:cNvPr>
          <p:cNvPicPr>
            <a:picLocks noChangeAspect="1"/>
          </p:cNvPicPr>
          <p:nvPr/>
        </p:nvPicPr>
        <p:blipFill>
          <a:blip r:embed="rId5"/>
          <a:stretch>
            <a:fillRect/>
          </a:stretch>
        </p:blipFill>
        <p:spPr>
          <a:xfrm>
            <a:off x="5592312" y="809435"/>
            <a:ext cx="2966433" cy="1967214"/>
          </a:xfrm>
          <a:prstGeom prst="rect">
            <a:avLst/>
          </a:prstGeom>
        </p:spPr>
      </p:pic>
      <p:pic>
        <p:nvPicPr>
          <p:cNvPr id="17" name="Picture 16">
            <a:extLst>
              <a:ext uri="{FF2B5EF4-FFF2-40B4-BE49-F238E27FC236}">
                <a16:creationId xmlns:a16="http://schemas.microsoft.com/office/drawing/2014/main" id="{3439571A-ECD8-6141-B4CF-656187F35E92}"/>
              </a:ext>
            </a:extLst>
          </p:cNvPr>
          <p:cNvPicPr>
            <a:picLocks noChangeAspect="1"/>
          </p:cNvPicPr>
          <p:nvPr/>
        </p:nvPicPr>
        <p:blipFill>
          <a:blip r:embed="rId6"/>
          <a:stretch>
            <a:fillRect/>
          </a:stretch>
        </p:blipFill>
        <p:spPr>
          <a:xfrm>
            <a:off x="2739319" y="4950514"/>
            <a:ext cx="2872980" cy="1905239"/>
          </a:xfrm>
          <a:prstGeom prst="rect">
            <a:avLst/>
          </a:prstGeom>
        </p:spPr>
      </p:pic>
      <p:sp>
        <p:nvSpPr>
          <p:cNvPr id="18" name="Rectangle 17">
            <a:extLst>
              <a:ext uri="{FF2B5EF4-FFF2-40B4-BE49-F238E27FC236}">
                <a16:creationId xmlns:a16="http://schemas.microsoft.com/office/drawing/2014/main" id="{E53A7719-E259-0C4B-8680-E35C4757B9EF}"/>
              </a:ext>
            </a:extLst>
          </p:cNvPr>
          <p:cNvSpPr/>
          <p:nvPr/>
        </p:nvSpPr>
        <p:spPr>
          <a:xfrm>
            <a:off x="6444442" y="2701709"/>
            <a:ext cx="1531188" cy="369332"/>
          </a:xfrm>
          <a:prstGeom prst="rect">
            <a:avLst/>
          </a:prstGeom>
        </p:spPr>
        <p:txBody>
          <a:bodyPr wrap="none">
            <a:spAutoFit/>
          </a:bodyPr>
          <a:lstStyle/>
          <a:p>
            <a:r>
              <a:rPr lang="en-US" dirty="0"/>
              <a:t>vgg16_TL.h5</a:t>
            </a:r>
          </a:p>
        </p:txBody>
      </p:sp>
      <p:pic>
        <p:nvPicPr>
          <p:cNvPr id="20" name="Picture 19">
            <a:extLst>
              <a:ext uri="{FF2B5EF4-FFF2-40B4-BE49-F238E27FC236}">
                <a16:creationId xmlns:a16="http://schemas.microsoft.com/office/drawing/2014/main" id="{5612C754-6F7F-344E-8BFC-30EDA0A84C4D}"/>
              </a:ext>
            </a:extLst>
          </p:cNvPr>
          <p:cNvPicPr>
            <a:picLocks noChangeAspect="1"/>
          </p:cNvPicPr>
          <p:nvPr/>
        </p:nvPicPr>
        <p:blipFill>
          <a:blip r:embed="rId7"/>
          <a:stretch>
            <a:fillRect/>
          </a:stretch>
        </p:blipFill>
        <p:spPr>
          <a:xfrm>
            <a:off x="5718386" y="4950514"/>
            <a:ext cx="2840359" cy="1883607"/>
          </a:xfrm>
          <a:prstGeom prst="rect">
            <a:avLst/>
          </a:prstGeom>
        </p:spPr>
      </p:pic>
      <p:sp>
        <p:nvSpPr>
          <p:cNvPr id="22" name="Rectangle 21">
            <a:extLst>
              <a:ext uri="{FF2B5EF4-FFF2-40B4-BE49-F238E27FC236}">
                <a16:creationId xmlns:a16="http://schemas.microsoft.com/office/drawing/2014/main" id="{17D2EB07-870C-2E49-93C4-261B2F843A53}"/>
              </a:ext>
            </a:extLst>
          </p:cNvPr>
          <p:cNvSpPr/>
          <p:nvPr/>
        </p:nvSpPr>
        <p:spPr>
          <a:xfrm>
            <a:off x="6517457" y="4724400"/>
            <a:ext cx="1518429" cy="369332"/>
          </a:xfrm>
          <a:prstGeom prst="rect">
            <a:avLst/>
          </a:prstGeom>
        </p:spPr>
        <p:txBody>
          <a:bodyPr wrap="none">
            <a:spAutoFit/>
          </a:bodyPr>
          <a:lstStyle/>
          <a:p>
            <a:r>
              <a:rPr lang="en-US" dirty="0"/>
              <a:t>vgg16_FT.h5</a:t>
            </a:r>
          </a:p>
        </p:txBody>
      </p:sp>
      <p:sp>
        <p:nvSpPr>
          <p:cNvPr id="23" name="Content Placeholder 2">
            <a:extLst>
              <a:ext uri="{FF2B5EF4-FFF2-40B4-BE49-F238E27FC236}">
                <a16:creationId xmlns:a16="http://schemas.microsoft.com/office/drawing/2014/main" id="{EB634B25-964A-F148-ACDD-635F62E4383B}"/>
              </a:ext>
            </a:extLst>
          </p:cNvPr>
          <p:cNvSpPr txBox="1">
            <a:spLocks/>
          </p:cNvSpPr>
          <p:nvPr/>
        </p:nvSpPr>
        <p:spPr bwMode="auto">
          <a:xfrm>
            <a:off x="457200" y="914400"/>
            <a:ext cx="229475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70C0"/>
              </a:buClr>
              <a:buFont typeface="Wingdings" pitchFamily="2" charset="2"/>
              <a:buChar char="§"/>
              <a:defRPr sz="1800" kern="1200" baseline="0">
                <a:solidFill>
                  <a:schemeClr val="tx1"/>
                </a:solidFill>
                <a:latin typeface="+mn-lt"/>
                <a:ea typeface="+mn-ea"/>
                <a:cs typeface="+mn-cs"/>
              </a:defRPr>
            </a:lvl1pPr>
            <a:lvl2pPr marL="742950" indent="-285750" algn="l" rtl="0" eaLnBrk="0" fontAlgn="base" hangingPunct="0">
              <a:spcBef>
                <a:spcPct val="20000"/>
              </a:spcBef>
              <a:spcAft>
                <a:spcPct val="0"/>
              </a:spcAft>
              <a:buClr>
                <a:srgbClr val="92D050"/>
              </a:buClr>
              <a:buFont typeface="Wingdings" pitchFamily="2" charset="2"/>
              <a:buChar char="§"/>
              <a:defRPr sz="1800" kern="1200" baseline="0">
                <a:solidFill>
                  <a:schemeClr val="tx1"/>
                </a:solidFill>
                <a:latin typeface="+mn-lt"/>
                <a:ea typeface="+mn-ea"/>
                <a:cs typeface="+mn-cs"/>
              </a:defRPr>
            </a:lvl2pPr>
            <a:lvl3pPr marL="1143000" indent="-228600" algn="l" rtl="0" eaLnBrk="0" fontAlgn="base" hangingPunct="0">
              <a:spcBef>
                <a:spcPct val="20000"/>
              </a:spcBef>
              <a:spcAft>
                <a:spcPct val="0"/>
              </a:spcAft>
              <a:buClr>
                <a:srgbClr val="FF0000"/>
              </a:buClr>
              <a:buFont typeface="Wingdings" pitchFamily="2" charset="2"/>
              <a:buChar char="§"/>
              <a:defRPr sz="1600" kern="1200" baseline="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000000"/>
                </a:solidFill>
                <a:latin typeface="Adobe Clean" panose="020B0503020404020204" pitchFamily="34" charset="0"/>
                <a:ea typeface="Calibri" panose="020F0502020204030204" pitchFamily="34" charset="0"/>
              </a:rPr>
              <a:t>Less clear image</a:t>
            </a:r>
          </a:p>
          <a:p>
            <a:r>
              <a:rPr lang="en-US" sz="1600" dirty="0">
                <a:solidFill>
                  <a:srgbClr val="000000"/>
                </a:solidFill>
                <a:latin typeface="Adobe Clean" panose="020B0503020404020204" pitchFamily="34" charset="0"/>
                <a:ea typeface="Calibri" panose="020F0502020204030204" pitchFamily="34" charset="0"/>
              </a:rPr>
              <a:t>Multiple faces</a:t>
            </a:r>
          </a:p>
          <a:p>
            <a:r>
              <a:rPr lang="en-US" sz="1600" dirty="0">
                <a:solidFill>
                  <a:srgbClr val="000000"/>
                </a:solidFill>
                <a:latin typeface="Adobe Clean" panose="020B0503020404020204" pitchFamily="34" charset="0"/>
              </a:rPr>
              <a:t>Face not in database</a:t>
            </a:r>
          </a:p>
          <a:p>
            <a:endParaRPr lang="en-US" sz="1600" dirty="0">
              <a:solidFill>
                <a:srgbClr val="000000"/>
              </a:solidFill>
              <a:latin typeface="Adobe Clean" panose="020B0503020404020204" pitchFamily="34" charset="0"/>
            </a:endParaRPr>
          </a:p>
          <a:p>
            <a:pPr marL="0" indent="0">
              <a:buNone/>
            </a:pPr>
            <a:endParaRPr lang="en-US" sz="1600" dirty="0">
              <a:solidFill>
                <a:srgbClr val="000000"/>
              </a:solidFill>
              <a:latin typeface="Adobe Clean" panose="020B0503020404020204" pitchFamily="34" charset="0"/>
            </a:endParaRPr>
          </a:p>
          <a:p>
            <a:pPr marL="0" indent="0">
              <a:buNone/>
            </a:pPr>
            <a:endParaRPr lang="en-US" sz="1600" dirty="0">
              <a:solidFill>
                <a:srgbClr val="000000"/>
              </a:solidFill>
              <a:latin typeface="Adobe Clean" panose="020B0503020404020204" pitchFamily="34" charset="0"/>
            </a:endParaRPr>
          </a:p>
          <a:p>
            <a:pPr marL="0" indent="0">
              <a:buNone/>
            </a:pPr>
            <a:endParaRPr lang="en-US" sz="1600" dirty="0"/>
          </a:p>
          <a:p>
            <a:pPr marL="0" indent="0">
              <a:buNone/>
            </a:pPr>
            <a:endParaRPr lang="en-US" sz="1600" dirty="0"/>
          </a:p>
          <a:p>
            <a:endParaRPr lang="en-US" sz="1600" dirty="0"/>
          </a:p>
        </p:txBody>
      </p:sp>
      <p:sp>
        <p:nvSpPr>
          <p:cNvPr id="24" name="Rectangle 23">
            <a:extLst>
              <a:ext uri="{FF2B5EF4-FFF2-40B4-BE49-F238E27FC236}">
                <a16:creationId xmlns:a16="http://schemas.microsoft.com/office/drawing/2014/main" id="{4219A7C6-437C-9F4D-B9C8-39AAE559E59A}"/>
              </a:ext>
            </a:extLst>
          </p:cNvPr>
          <p:cNvSpPr/>
          <p:nvPr/>
        </p:nvSpPr>
        <p:spPr>
          <a:xfrm>
            <a:off x="406726" y="2563209"/>
            <a:ext cx="2267339" cy="646331"/>
          </a:xfrm>
          <a:prstGeom prst="rect">
            <a:avLst/>
          </a:prstGeom>
          <a:solidFill>
            <a:srgbClr val="EEB62F"/>
          </a:solidFill>
        </p:spPr>
        <p:txBody>
          <a:bodyPr wrap="square">
            <a:spAutoFit/>
          </a:bodyPr>
          <a:lstStyle/>
          <a:p>
            <a:pPr marL="0" indent="0">
              <a:buNone/>
            </a:pPr>
            <a:r>
              <a:rPr lang="en-US" dirty="0">
                <a:solidFill>
                  <a:srgbClr val="000000"/>
                </a:solidFill>
                <a:latin typeface="Adobe Clean" panose="020B0503020404020204" pitchFamily="34" charset="0"/>
              </a:rPr>
              <a:t>Resnet50 misclassifies </a:t>
            </a:r>
          </a:p>
          <a:p>
            <a:pPr marL="0" indent="0">
              <a:buNone/>
            </a:pPr>
            <a:r>
              <a:rPr lang="en-US" dirty="0">
                <a:solidFill>
                  <a:srgbClr val="000000"/>
                </a:solidFill>
                <a:latin typeface="Adobe Clean" panose="020B0503020404020204" pitchFamily="34" charset="0"/>
              </a:rPr>
              <a:t>more than VGG16</a:t>
            </a:r>
          </a:p>
        </p:txBody>
      </p:sp>
      <p:sp>
        <p:nvSpPr>
          <p:cNvPr id="25" name="Rectangle 24">
            <a:extLst>
              <a:ext uri="{FF2B5EF4-FFF2-40B4-BE49-F238E27FC236}">
                <a16:creationId xmlns:a16="http://schemas.microsoft.com/office/drawing/2014/main" id="{C3097E5B-2AED-E54A-8325-FECBE501E8E5}"/>
              </a:ext>
            </a:extLst>
          </p:cNvPr>
          <p:cNvSpPr/>
          <p:nvPr/>
        </p:nvSpPr>
        <p:spPr>
          <a:xfrm>
            <a:off x="406725" y="3327425"/>
            <a:ext cx="2267339" cy="1244575"/>
          </a:xfrm>
          <a:prstGeom prst="rect">
            <a:avLst/>
          </a:prstGeom>
          <a:solidFill>
            <a:srgbClr val="EEB62F"/>
          </a:solidFill>
        </p:spPr>
        <p:txBody>
          <a:bodyPr wrap="square">
            <a:spAutoFit/>
          </a:bodyPr>
          <a:lstStyle/>
          <a:p>
            <a:pPr marL="0" indent="0">
              <a:buNone/>
            </a:pPr>
            <a:r>
              <a:rPr lang="en-US" dirty="0">
                <a:solidFill>
                  <a:srgbClr val="000000"/>
                </a:solidFill>
                <a:latin typeface="Adobe Clean" panose="020B0503020404020204" pitchFamily="34" charset="0"/>
              </a:rPr>
              <a:t>Classification of faces not in data base changes across models</a:t>
            </a:r>
          </a:p>
        </p:txBody>
      </p:sp>
    </p:spTree>
    <p:extLst>
      <p:ext uri="{BB962C8B-B14F-4D97-AF65-F5344CB8AC3E}">
        <p14:creationId xmlns:p14="http://schemas.microsoft.com/office/powerpoint/2010/main" val="1409383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9CFC8-700F-1544-8AD5-2F3FF96BB504}"/>
              </a:ext>
            </a:extLst>
          </p:cNvPr>
          <p:cNvSpPr>
            <a:spLocks noGrp="1"/>
          </p:cNvSpPr>
          <p:nvPr>
            <p:ph type="title"/>
          </p:nvPr>
        </p:nvSpPr>
        <p:spPr>
          <a:xfrm>
            <a:off x="457200" y="120650"/>
            <a:ext cx="8229600" cy="990599"/>
          </a:xfrm>
        </p:spPr>
        <p:txBody>
          <a:bodyPr>
            <a:normAutofit/>
          </a:bodyPr>
          <a:lstStyle/>
          <a:p>
            <a:pPr>
              <a:spcBef>
                <a:spcPts val="0"/>
              </a:spcBef>
              <a:spcAft>
                <a:spcPts val="0"/>
              </a:spcAft>
            </a:pPr>
            <a:r>
              <a:rPr lang="en-US" dirty="0">
                <a:latin typeface="Adobe Clean" panose="020B0503020404020204" pitchFamily="34" charset="0"/>
                <a:ea typeface="Calibri" panose="020F0502020204030204" pitchFamily="34" charset="0"/>
              </a:rPr>
              <a:t>Add another person/person not in database</a:t>
            </a:r>
            <a:endParaRPr lang="en-US" dirty="0">
              <a:latin typeface="Calibri" panose="020F0502020204030204" pitchFamily="34" charset="0"/>
              <a:ea typeface="Calibri" panose="020F0502020204030204" pitchFamily="34" charset="0"/>
            </a:endParaRPr>
          </a:p>
        </p:txBody>
      </p:sp>
      <p:sp>
        <p:nvSpPr>
          <p:cNvPr id="3" name="Content Placeholder 2">
            <a:extLst>
              <a:ext uri="{FF2B5EF4-FFF2-40B4-BE49-F238E27FC236}">
                <a16:creationId xmlns:a16="http://schemas.microsoft.com/office/drawing/2014/main" id="{62D6ED1B-F4A4-A540-9B1D-30805179A9B9}"/>
              </a:ext>
            </a:extLst>
          </p:cNvPr>
          <p:cNvSpPr>
            <a:spLocks noGrp="1"/>
          </p:cNvSpPr>
          <p:nvPr>
            <p:ph idx="1"/>
          </p:nvPr>
        </p:nvSpPr>
        <p:spPr>
          <a:xfrm>
            <a:off x="457200" y="1219200"/>
            <a:ext cx="8229600" cy="5029200"/>
          </a:xfrm>
        </p:spPr>
        <p:txBody>
          <a:bodyPr/>
          <a:lstStyle/>
          <a:p>
            <a:r>
              <a:rPr lang="en-US" sz="1600" dirty="0"/>
              <a:t>Need to retrain created models to include the new person or other in the classes</a:t>
            </a:r>
          </a:p>
          <a:p>
            <a:r>
              <a:rPr lang="en-US" sz="1600" dirty="0"/>
              <a:t>What is we only have one image per person in our database?</a:t>
            </a:r>
          </a:p>
          <a:p>
            <a:r>
              <a:rPr lang="en-US" sz="1600" dirty="0" err="1"/>
              <a:t>FaceNet</a:t>
            </a:r>
            <a:r>
              <a:rPr lang="en-US" sz="1600" dirty="0"/>
              <a:t> model developed by Google and was trained on MS-Celeb-1M dataset</a:t>
            </a:r>
          </a:p>
          <a:p>
            <a:r>
              <a:rPr lang="en-US" sz="1600" dirty="0"/>
              <a:t>Create a people directory including one image per subject as our new database</a:t>
            </a:r>
          </a:p>
          <a:p>
            <a:r>
              <a:rPr lang="en-US" sz="1600" dirty="0"/>
              <a:t>Get the embeddings of each face in our database</a:t>
            </a:r>
          </a:p>
          <a:p>
            <a:r>
              <a:rPr lang="en-US" sz="1600" dirty="0"/>
              <a:t>Find the embedding of candidate face in the example test images </a:t>
            </a:r>
          </a:p>
          <a:p>
            <a:r>
              <a:rPr lang="en-US" sz="1600" dirty="0"/>
              <a:t>If distance between the test face embedding and extracted embeddings from database is less that a pre-defined margin and that person’s distance with its own image, then the face in test image is recognized</a:t>
            </a:r>
          </a:p>
          <a:p>
            <a:endParaRPr lang="en-US" sz="1600" dirty="0"/>
          </a:p>
        </p:txBody>
      </p:sp>
      <p:sp>
        <p:nvSpPr>
          <p:cNvPr id="4" name="Footer Placeholder 3">
            <a:extLst>
              <a:ext uri="{FF2B5EF4-FFF2-40B4-BE49-F238E27FC236}">
                <a16:creationId xmlns:a16="http://schemas.microsoft.com/office/drawing/2014/main" id="{A9B1F270-4DB9-6F45-9109-89AFC892313A}"/>
              </a:ext>
            </a:extLst>
          </p:cNvPr>
          <p:cNvSpPr>
            <a:spLocks noGrp="1"/>
          </p:cNvSpPr>
          <p:nvPr>
            <p:ph type="ftr" sz="quarter" idx="11"/>
          </p:nvPr>
        </p:nvSpPr>
        <p:spPr/>
        <p:txBody>
          <a:bodyPr/>
          <a:lstStyle/>
          <a:p>
            <a:r>
              <a:rPr lang="en-US" altLang="en-US" dirty="0"/>
              <a:t>Tina Rezvanian</a:t>
            </a:r>
          </a:p>
        </p:txBody>
      </p:sp>
      <p:sp>
        <p:nvSpPr>
          <p:cNvPr id="5" name="Slide Number Placeholder 4">
            <a:extLst>
              <a:ext uri="{FF2B5EF4-FFF2-40B4-BE49-F238E27FC236}">
                <a16:creationId xmlns:a16="http://schemas.microsoft.com/office/drawing/2014/main" id="{2A7E5DCB-7CA2-3145-ADB9-E0352D63D1C9}"/>
              </a:ext>
            </a:extLst>
          </p:cNvPr>
          <p:cNvSpPr>
            <a:spLocks noGrp="1"/>
          </p:cNvSpPr>
          <p:nvPr>
            <p:ph type="sldNum" sz="quarter" idx="12"/>
          </p:nvPr>
        </p:nvSpPr>
        <p:spPr/>
        <p:txBody>
          <a:bodyPr/>
          <a:lstStyle/>
          <a:p>
            <a:pPr>
              <a:defRPr/>
            </a:pPr>
            <a:fld id="{F8C3E294-9E12-4E24-B275-9BA1AC14E86B}" type="slidenum">
              <a:rPr lang="en-US" smtClean="0"/>
              <a:pPr>
                <a:defRPr/>
              </a:pPr>
              <a:t>15</a:t>
            </a:fld>
            <a:endParaRPr lang="en-US" dirty="0"/>
          </a:p>
        </p:txBody>
      </p:sp>
      <p:pic>
        <p:nvPicPr>
          <p:cNvPr id="9" name="Picture 8">
            <a:extLst>
              <a:ext uri="{FF2B5EF4-FFF2-40B4-BE49-F238E27FC236}">
                <a16:creationId xmlns:a16="http://schemas.microsoft.com/office/drawing/2014/main" id="{3EF52074-7338-DD4B-9541-5FBA1844D818}"/>
              </a:ext>
            </a:extLst>
          </p:cNvPr>
          <p:cNvPicPr>
            <a:picLocks noChangeAspect="1"/>
          </p:cNvPicPr>
          <p:nvPr/>
        </p:nvPicPr>
        <p:blipFill>
          <a:blip r:embed="rId2"/>
          <a:stretch>
            <a:fillRect/>
          </a:stretch>
        </p:blipFill>
        <p:spPr>
          <a:xfrm>
            <a:off x="652389" y="4158089"/>
            <a:ext cx="3429000" cy="2090311"/>
          </a:xfrm>
          <a:prstGeom prst="rect">
            <a:avLst/>
          </a:prstGeom>
        </p:spPr>
      </p:pic>
      <p:pic>
        <p:nvPicPr>
          <p:cNvPr id="12" name="Picture 11">
            <a:extLst>
              <a:ext uri="{FF2B5EF4-FFF2-40B4-BE49-F238E27FC236}">
                <a16:creationId xmlns:a16="http://schemas.microsoft.com/office/drawing/2014/main" id="{04299F29-2921-7A4C-AFA9-E69765BBB570}"/>
              </a:ext>
            </a:extLst>
          </p:cNvPr>
          <p:cNvPicPr>
            <a:picLocks noChangeAspect="1"/>
          </p:cNvPicPr>
          <p:nvPr/>
        </p:nvPicPr>
        <p:blipFill>
          <a:blip r:embed="rId3"/>
          <a:stretch>
            <a:fillRect/>
          </a:stretch>
        </p:blipFill>
        <p:spPr>
          <a:xfrm>
            <a:off x="4276578" y="4158089"/>
            <a:ext cx="3962400" cy="1079754"/>
          </a:xfrm>
          <a:prstGeom prst="rect">
            <a:avLst/>
          </a:prstGeom>
        </p:spPr>
      </p:pic>
    </p:spTree>
    <p:extLst>
      <p:ext uri="{BB962C8B-B14F-4D97-AF65-F5344CB8AC3E}">
        <p14:creationId xmlns:p14="http://schemas.microsoft.com/office/powerpoint/2010/main" val="3987565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0F76C6C-35EA-F246-9F5A-0D7AF454BC20}"/>
              </a:ext>
            </a:extLst>
          </p:cNvPr>
          <p:cNvSpPr>
            <a:spLocks noGrp="1"/>
          </p:cNvSpPr>
          <p:nvPr>
            <p:ph idx="1"/>
          </p:nvPr>
        </p:nvSpPr>
        <p:spPr>
          <a:xfrm>
            <a:off x="838200" y="990600"/>
            <a:ext cx="4131365" cy="1774057"/>
          </a:xfrm>
        </p:spPr>
        <p:txBody>
          <a:bodyPr/>
          <a:lstStyle/>
          <a:p>
            <a:r>
              <a:rPr lang="en-US" dirty="0">
                <a:solidFill>
                  <a:srgbClr val="000000"/>
                </a:solidFill>
                <a:latin typeface="Adobe Clean" panose="020B0503020404020204" pitchFamily="34" charset="0"/>
                <a:ea typeface="Calibri" panose="020F0502020204030204" pitchFamily="34" charset="0"/>
              </a:rPr>
              <a:t>Less clear image</a:t>
            </a:r>
          </a:p>
          <a:p>
            <a:r>
              <a:rPr lang="en-US" dirty="0">
                <a:solidFill>
                  <a:srgbClr val="000000"/>
                </a:solidFill>
                <a:latin typeface="Adobe Clean" panose="020B0503020404020204" pitchFamily="34" charset="0"/>
                <a:ea typeface="Calibri" panose="020F0502020204030204" pitchFamily="34" charset="0"/>
              </a:rPr>
              <a:t>Multiple faces</a:t>
            </a:r>
          </a:p>
          <a:p>
            <a:r>
              <a:rPr lang="en-US" dirty="0">
                <a:solidFill>
                  <a:srgbClr val="000000"/>
                </a:solidFill>
                <a:latin typeface="Adobe Clean" panose="020B0503020404020204" pitchFamily="34" charset="0"/>
              </a:rPr>
              <a:t>Face not in database</a:t>
            </a:r>
          </a:p>
          <a:p>
            <a:endParaRPr lang="en-US" dirty="0">
              <a:solidFill>
                <a:srgbClr val="000000"/>
              </a:solidFill>
              <a:latin typeface="Adobe Clean" panose="020B0503020404020204" pitchFamily="34" charset="0"/>
            </a:endParaRPr>
          </a:p>
          <a:p>
            <a:endParaRPr lang="en-US" dirty="0">
              <a:solidFill>
                <a:srgbClr val="000000"/>
              </a:solidFill>
              <a:latin typeface="Adobe Clean" panose="020B0503020404020204" pitchFamily="34" charset="0"/>
            </a:endParaRPr>
          </a:p>
          <a:p>
            <a:endParaRPr lang="en-US" dirty="0"/>
          </a:p>
        </p:txBody>
      </p:sp>
      <p:sp>
        <p:nvSpPr>
          <p:cNvPr id="2" name="Title 1">
            <a:extLst>
              <a:ext uri="{FF2B5EF4-FFF2-40B4-BE49-F238E27FC236}">
                <a16:creationId xmlns:a16="http://schemas.microsoft.com/office/drawing/2014/main" id="{2062D35A-20AA-6249-9E37-C82293BD6D9A}"/>
              </a:ext>
            </a:extLst>
          </p:cNvPr>
          <p:cNvSpPr>
            <a:spLocks noGrp="1"/>
          </p:cNvSpPr>
          <p:nvPr>
            <p:ph type="title"/>
          </p:nvPr>
        </p:nvSpPr>
        <p:spPr/>
        <p:txBody>
          <a:bodyPr/>
          <a:lstStyle/>
          <a:p>
            <a:r>
              <a:rPr lang="en-US" dirty="0" err="1"/>
              <a:t>FaceNet</a:t>
            </a:r>
            <a:r>
              <a:rPr lang="en-US" dirty="0"/>
              <a:t> Predictions</a:t>
            </a:r>
            <a:endParaRPr lang="en-US" b="1" dirty="0"/>
          </a:p>
        </p:txBody>
      </p:sp>
      <p:sp>
        <p:nvSpPr>
          <p:cNvPr id="4" name="Footer Placeholder 3">
            <a:extLst>
              <a:ext uri="{FF2B5EF4-FFF2-40B4-BE49-F238E27FC236}">
                <a16:creationId xmlns:a16="http://schemas.microsoft.com/office/drawing/2014/main" id="{A161716A-0471-BA4B-A831-D1D8BA52C326}"/>
              </a:ext>
            </a:extLst>
          </p:cNvPr>
          <p:cNvSpPr>
            <a:spLocks noGrp="1"/>
          </p:cNvSpPr>
          <p:nvPr>
            <p:ph type="ftr" sz="quarter" idx="11"/>
          </p:nvPr>
        </p:nvSpPr>
        <p:spPr/>
        <p:txBody>
          <a:bodyPr/>
          <a:lstStyle/>
          <a:p>
            <a:r>
              <a:rPr lang="en-US" altLang="en-US" dirty="0"/>
              <a:t>Tina Rezvanian</a:t>
            </a:r>
          </a:p>
        </p:txBody>
      </p:sp>
      <p:sp>
        <p:nvSpPr>
          <p:cNvPr id="5" name="Slide Number Placeholder 4">
            <a:extLst>
              <a:ext uri="{FF2B5EF4-FFF2-40B4-BE49-F238E27FC236}">
                <a16:creationId xmlns:a16="http://schemas.microsoft.com/office/drawing/2014/main" id="{C0B54E14-831C-A045-BBF4-8B7ECDB11C6F}"/>
              </a:ext>
            </a:extLst>
          </p:cNvPr>
          <p:cNvSpPr>
            <a:spLocks noGrp="1"/>
          </p:cNvSpPr>
          <p:nvPr>
            <p:ph type="sldNum" sz="quarter" idx="12"/>
          </p:nvPr>
        </p:nvSpPr>
        <p:spPr/>
        <p:txBody>
          <a:bodyPr/>
          <a:lstStyle/>
          <a:p>
            <a:pPr>
              <a:defRPr/>
            </a:pPr>
            <a:fld id="{F8C3E294-9E12-4E24-B275-9BA1AC14E86B}" type="slidenum">
              <a:rPr lang="en-US" smtClean="0"/>
              <a:pPr>
                <a:defRPr/>
              </a:pPr>
              <a:t>16</a:t>
            </a:fld>
            <a:endParaRPr lang="en-US" dirty="0"/>
          </a:p>
        </p:txBody>
      </p:sp>
      <p:sp>
        <p:nvSpPr>
          <p:cNvPr id="14" name="Rectangle 13">
            <a:extLst>
              <a:ext uri="{FF2B5EF4-FFF2-40B4-BE49-F238E27FC236}">
                <a16:creationId xmlns:a16="http://schemas.microsoft.com/office/drawing/2014/main" id="{21C9E08E-60AC-3644-B01D-A78792A5A885}"/>
              </a:ext>
            </a:extLst>
          </p:cNvPr>
          <p:cNvSpPr/>
          <p:nvPr/>
        </p:nvSpPr>
        <p:spPr>
          <a:xfrm>
            <a:off x="3363851" y="4865310"/>
            <a:ext cx="1787733" cy="369332"/>
          </a:xfrm>
          <a:prstGeom prst="rect">
            <a:avLst/>
          </a:prstGeom>
        </p:spPr>
        <p:txBody>
          <a:bodyPr wrap="none">
            <a:spAutoFit/>
          </a:bodyPr>
          <a:lstStyle/>
          <a:p>
            <a:r>
              <a:rPr lang="en-US" dirty="0"/>
              <a:t>resnet50_FT.h5</a:t>
            </a:r>
          </a:p>
        </p:txBody>
      </p:sp>
      <p:sp>
        <p:nvSpPr>
          <p:cNvPr id="18" name="Rectangle 17">
            <a:extLst>
              <a:ext uri="{FF2B5EF4-FFF2-40B4-BE49-F238E27FC236}">
                <a16:creationId xmlns:a16="http://schemas.microsoft.com/office/drawing/2014/main" id="{E53A7719-E259-0C4B-8680-E35C4757B9EF}"/>
              </a:ext>
            </a:extLst>
          </p:cNvPr>
          <p:cNvSpPr/>
          <p:nvPr/>
        </p:nvSpPr>
        <p:spPr>
          <a:xfrm>
            <a:off x="6444442" y="2701709"/>
            <a:ext cx="1531188" cy="369332"/>
          </a:xfrm>
          <a:prstGeom prst="rect">
            <a:avLst/>
          </a:prstGeom>
        </p:spPr>
        <p:txBody>
          <a:bodyPr wrap="none">
            <a:spAutoFit/>
          </a:bodyPr>
          <a:lstStyle/>
          <a:p>
            <a:r>
              <a:rPr lang="en-US" dirty="0"/>
              <a:t>vgg16_TL.h5</a:t>
            </a:r>
          </a:p>
        </p:txBody>
      </p:sp>
      <p:pic>
        <p:nvPicPr>
          <p:cNvPr id="3" name="Picture 2">
            <a:extLst>
              <a:ext uri="{FF2B5EF4-FFF2-40B4-BE49-F238E27FC236}">
                <a16:creationId xmlns:a16="http://schemas.microsoft.com/office/drawing/2014/main" id="{87F9CD51-3FFC-CC4F-B43E-233A885FE75F}"/>
              </a:ext>
            </a:extLst>
          </p:cNvPr>
          <p:cNvPicPr>
            <a:picLocks noChangeAspect="1"/>
          </p:cNvPicPr>
          <p:nvPr/>
        </p:nvPicPr>
        <p:blipFill>
          <a:blip r:embed="rId2"/>
          <a:stretch>
            <a:fillRect/>
          </a:stretch>
        </p:blipFill>
        <p:spPr>
          <a:xfrm>
            <a:off x="5300859" y="927652"/>
            <a:ext cx="3369376" cy="2234428"/>
          </a:xfrm>
          <a:prstGeom prst="rect">
            <a:avLst/>
          </a:prstGeom>
        </p:spPr>
      </p:pic>
      <p:pic>
        <p:nvPicPr>
          <p:cNvPr id="19" name="Picture 18">
            <a:extLst>
              <a:ext uri="{FF2B5EF4-FFF2-40B4-BE49-F238E27FC236}">
                <a16:creationId xmlns:a16="http://schemas.microsoft.com/office/drawing/2014/main" id="{80E303EF-45B9-F54A-B8FC-5A2CFA9757E4}"/>
              </a:ext>
            </a:extLst>
          </p:cNvPr>
          <p:cNvPicPr>
            <a:picLocks noChangeAspect="1"/>
          </p:cNvPicPr>
          <p:nvPr/>
        </p:nvPicPr>
        <p:blipFill>
          <a:blip r:embed="rId3"/>
          <a:stretch>
            <a:fillRect/>
          </a:stretch>
        </p:blipFill>
        <p:spPr>
          <a:xfrm>
            <a:off x="2157609" y="3220838"/>
            <a:ext cx="3143250" cy="2414936"/>
          </a:xfrm>
          <a:prstGeom prst="rect">
            <a:avLst/>
          </a:prstGeom>
        </p:spPr>
      </p:pic>
      <p:sp>
        <p:nvSpPr>
          <p:cNvPr id="24" name="Rectangle 23">
            <a:extLst>
              <a:ext uri="{FF2B5EF4-FFF2-40B4-BE49-F238E27FC236}">
                <a16:creationId xmlns:a16="http://schemas.microsoft.com/office/drawing/2014/main" id="{D1ABA45A-17C4-7D47-BC5E-89624034B632}"/>
              </a:ext>
            </a:extLst>
          </p:cNvPr>
          <p:cNvSpPr/>
          <p:nvPr/>
        </p:nvSpPr>
        <p:spPr>
          <a:xfrm>
            <a:off x="976110" y="2286000"/>
            <a:ext cx="1269674" cy="369332"/>
          </a:xfrm>
          <a:prstGeom prst="rect">
            <a:avLst/>
          </a:prstGeom>
          <a:solidFill>
            <a:srgbClr val="EEB62F"/>
          </a:solidFill>
        </p:spPr>
        <p:txBody>
          <a:bodyPr wrap="square">
            <a:spAutoFit/>
          </a:bodyPr>
          <a:lstStyle/>
          <a:p>
            <a:pPr marL="0" indent="0">
              <a:buNone/>
            </a:pPr>
            <a:r>
              <a:rPr lang="en-US" dirty="0">
                <a:solidFill>
                  <a:srgbClr val="000000"/>
                </a:solidFill>
                <a:latin typeface="Adobe Clean" panose="020B0503020404020204" pitchFamily="34" charset="0"/>
              </a:rPr>
              <a:t>All Correct</a:t>
            </a:r>
          </a:p>
        </p:txBody>
      </p:sp>
      <p:pic>
        <p:nvPicPr>
          <p:cNvPr id="25" name="Picture 24" descr="A person holding a sign&#10;&#10;Description automatically generated">
            <a:extLst>
              <a:ext uri="{FF2B5EF4-FFF2-40B4-BE49-F238E27FC236}">
                <a16:creationId xmlns:a16="http://schemas.microsoft.com/office/drawing/2014/main" id="{E26DB618-474A-2349-8F36-9DEDED0D710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44428" y="3240714"/>
            <a:ext cx="3325807" cy="2398086"/>
          </a:xfrm>
          <a:prstGeom prst="rect">
            <a:avLst/>
          </a:prstGeom>
          <a:noFill/>
          <a:ln>
            <a:noFill/>
          </a:ln>
        </p:spPr>
      </p:pic>
    </p:spTree>
    <p:extLst>
      <p:ext uri="{BB962C8B-B14F-4D97-AF65-F5344CB8AC3E}">
        <p14:creationId xmlns:p14="http://schemas.microsoft.com/office/powerpoint/2010/main" val="2760618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25AE3-55AD-8D46-B830-01FB99C646A8}"/>
              </a:ext>
            </a:extLst>
          </p:cNvPr>
          <p:cNvSpPr>
            <a:spLocks noGrp="1"/>
          </p:cNvSpPr>
          <p:nvPr>
            <p:ph type="title"/>
          </p:nvPr>
        </p:nvSpPr>
        <p:spPr/>
        <p:txBody>
          <a:bodyPr/>
          <a:lstStyle/>
          <a:p>
            <a:r>
              <a:rPr lang="en-US" b="1" dirty="0"/>
              <a:t>Lessons Learned &amp; Pros/Cons:</a:t>
            </a:r>
            <a:endParaRPr lang="en-US" dirty="0"/>
          </a:p>
        </p:txBody>
      </p:sp>
      <p:sp>
        <p:nvSpPr>
          <p:cNvPr id="3" name="Content Placeholder 2">
            <a:extLst>
              <a:ext uri="{FF2B5EF4-FFF2-40B4-BE49-F238E27FC236}">
                <a16:creationId xmlns:a16="http://schemas.microsoft.com/office/drawing/2014/main" id="{AF995429-4840-9949-A2AA-8B9400430543}"/>
              </a:ext>
            </a:extLst>
          </p:cNvPr>
          <p:cNvSpPr>
            <a:spLocks noGrp="1"/>
          </p:cNvSpPr>
          <p:nvPr>
            <p:ph idx="1"/>
          </p:nvPr>
        </p:nvSpPr>
        <p:spPr/>
        <p:txBody>
          <a:bodyPr/>
          <a:lstStyle/>
          <a:p>
            <a:pPr lvl="0"/>
            <a:r>
              <a:rPr lang="en-US" sz="1600" dirty="0"/>
              <a:t>Repurposing existing models, using a moderate size dataset, to match an extracted face to a known individual can significantly improve the prediction accuracy of pretrained models.</a:t>
            </a:r>
          </a:p>
          <a:p>
            <a:pPr lvl="0"/>
            <a:r>
              <a:rPr lang="en-US" sz="1600" dirty="0"/>
              <a:t>The performance of repurposed models strongly depends on the underlying network architecture and not necessarily the depth or number of layers. VGG16 yields higher validation accuracy with less layers retrained. VGG16 and Resnet50 models are both pretrained on the same VGGFace2 dataset. However, when more of the layers are retrained, model using ResNet50 improved more.</a:t>
            </a:r>
          </a:p>
          <a:p>
            <a:pPr lvl="0"/>
            <a:r>
              <a:rPr lang="en-US" sz="1600" dirty="0"/>
              <a:t>The performance of repurposed models strongly depends on the number of images in the underlying datasets and the learning algorithm of pretrained models. Repurposing </a:t>
            </a:r>
            <a:r>
              <a:rPr lang="en-US" sz="1600" dirty="0" err="1"/>
              <a:t>FaceNet</a:t>
            </a:r>
            <a:r>
              <a:rPr lang="en-US" sz="1600" dirty="0"/>
              <a:t> model with 1 million identities and one-shot learning algorithm strongly over performs repurposed models using VGG16 and ResNet50 with 9,131 identities that use many images per identity.</a:t>
            </a:r>
          </a:p>
          <a:p>
            <a:pPr lvl="0"/>
            <a:r>
              <a:rPr lang="en-US" sz="1600" dirty="0"/>
              <a:t>Fine tuning improved the validation accuracies more than transfer learning using models’ convolutional bases.</a:t>
            </a:r>
          </a:p>
          <a:p>
            <a:pPr lvl="0"/>
            <a:r>
              <a:rPr lang="en-US" sz="1600" dirty="0"/>
              <a:t>Models using VGG16’s convolutional base responded better than ReNet50 to the transfer learning when 1 or 2 layers added. Model using ReNet50’s convolutional base achieved the same accuracy by adding 2  hidden layers.</a:t>
            </a:r>
          </a:p>
          <a:p>
            <a:pPr lvl="0"/>
            <a:r>
              <a:rPr lang="en-US" sz="1600" dirty="0"/>
              <a:t>Model using Resnet50’s convolutional base responded better than VGG16 to finetuning.</a:t>
            </a:r>
          </a:p>
          <a:p>
            <a:endParaRPr lang="en-US" sz="1600" dirty="0"/>
          </a:p>
        </p:txBody>
      </p:sp>
      <p:sp>
        <p:nvSpPr>
          <p:cNvPr id="4" name="Footer Placeholder 3">
            <a:extLst>
              <a:ext uri="{FF2B5EF4-FFF2-40B4-BE49-F238E27FC236}">
                <a16:creationId xmlns:a16="http://schemas.microsoft.com/office/drawing/2014/main" id="{ABF03DB5-16EB-BB4D-A590-18F1EBC6701D}"/>
              </a:ext>
            </a:extLst>
          </p:cNvPr>
          <p:cNvSpPr>
            <a:spLocks noGrp="1"/>
          </p:cNvSpPr>
          <p:nvPr>
            <p:ph type="ftr" sz="quarter" idx="11"/>
          </p:nvPr>
        </p:nvSpPr>
        <p:spPr/>
        <p:txBody>
          <a:bodyPr/>
          <a:lstStyle/>
          <a:p>
            <a:r>
              <a:rPr lang="en-US" altLang="en-US" dirty="0"/>
              <a:t>Tina Rezvanian</a:t>
            </a:r>
          </a:p>
        </p:txBody>
      </p:sp>
      <p:sp>
        <p:nvSpPr>
          <p:cNvPr id="5" name="Slide Number Placeholder 4">
            <a:extLst>
              <a:ext uri="{FF2B5EF4-FFF2-40B4-BE49-F238E27FC236}">
                <a16:creationId xmlns:a16="http://schemas.microsoft.com/office/drawing/2014/main" id="{FA56B674-AFD3-BF47-870B-1AD0DE9256DD}"/>
              </a:ext>
            </a:extLst>
          </p:cNvPr>
          <p:cNvSpPr>
            <a:spLocks noGrp="1"/>
          </p:cNvSpPr>
          <p:nvPr>
            <p:ph type="sldNum" sz="quarter" idx="12"/>
          </p:nvPr>
        </p:nvSpPr>
        <p:spPr/>
        <p:txBody>
          <a:bodyPr/>
          <a:lstStyle/>
          <a:p>
            <a:pPr>
              <a:defRPr/>
            </a:pPr>
            <a:fld id="{F8C3E294-9E12-4E24-B275-9BA1AC14E86B}" type="slidenum">
              <a:rPr lang="en-US" smtClean="0"/>
              <a:pPr>
                <a:defRPr/>
              </a:pPr>
              <a:t>17</a:t>
            </a:fld>
            <a:endParaRPr lang="en-US" dirty="0"/>
          </a:p>
        </p:txBody>
      </p:sp>
    </p:spTree>
    <p:extLst>
      <p:ext uri="{BB962C8B-B14F-4D97-AF65-F5344CB8AC3E}">
        <p14:creationId xmlns:p14="http://schemas.microsoft.com/office/powerpoint/2010/main" val="1910918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YouTube URLs, Last Page</a:t>
            </a:r>
          </a:p>
        </p:txBody>
      </p:sp>
      <p:sp>
        <p:nvSpPr>
          <p:cNvPr id="7" name="Content Placeholder 6"/>
          <p:cNvSpPr>
            <a:spLocks noGrp="1"/>
          </p:cNvSpPr>
          <p:nvPr>
            <p:ph idx="1"/>
          </p:nvPr>
        </p:nvSpPr>
        <p:spPr/>
        <p:txBody>
          <a:bodyPr/>
          <a:lstStyle/>
          <a:p>
            <a:r>
              <a:rPr lang="en-US" dirty="0"/>
              <a:t>Short video: </a:t>
            </a:r>
            <a:r>
              <a:rPr lang="en-US" u="sng" dirty="0">
                <a:hlinkClick r:id="rId2"/>
              </a:rPr>
              <a:t>https://www.youtube.com/watch?v=JfPWQ8RJ6LM</a:t>
            </a:r>
            <a:endParaRPr lang="en-US" dirty="0"/>
          </a:p>
          <a:p>
            <a:endParaRPr lang="en-US" dirty="0"/>
          </a:p>
          <a:p>
            <a:r>
              <a:rPr lang="en-US" dirty="0"/>
              <a:t>Long video</a:t>
            </a:r>
            <a:r>
              <a:rPr lang="en-US" b="1" dirty="0"/>
              <a:t>: </a:t>
            </a:r>
            <a:r>
              <a:rPr lang="en-US" u="sng" dirty="0">
                <a:hlinkClick r:id="rId3"/>
              </a:rPr>
              <a:t>https://www.youtube.com/watch?v=wrOLiOygwJU</a:t>
            </a:r>
            <a:endParaRPr lang="en-US" dirty="0"/>
          </a:p>
        </p:txBody>
      </p:sp>
      <p:sp>
        <p:nvSpPr>
          <p:cNvPr id="41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Font typeface="Wingdings" pitchFamily="2" charset="2"/>
              <a:buChar char="§"/>
              <a:defRPr sz="2800">
                <a:solidFill>
                  <a:schemeClr val="tx1"/>
                </a:solidFill>
                <a:latin typeface="Calibri" pitchFamily="34" charset="0"/>
              </a:defRPr>
            </a:lvl1pPr>
            <a:lvl2pPr marL="742950" indent="-285750" eaLnBrk="0" hangingPunct="0">
              <a:spcBef>
                <a:spcPct val="20000"/>
              </a:spcBef>
              <a:buClr>
                <a:srgbClr val="FF0000"/>
              </a:buClr>
              <a:buFont typeface="Wingdings" pitchFamily="2" charset="2"/>
              <a:buChar char="§"/>
              <a:defRPr sz="2400">
                <a:solidFill>
                  <a:schemeClr val="tx1"/>
                </a:solidFill>
                <a:latin typeface="Calibri" pitchFamily="34" charset="0"/>
              </a:defRPr>
            </a:lvl2pPr>
            <a:lvl3pPr marL="1143000" indent="-228600" eaLnBrk="0" hangingPunct="0">
              <a:spcBef>
                <a:spcPct val="20000"/>
              </a:spcBef>
              <a:buClr>
                <a:srgbClr val="00CC00"/>
              </a:buClr>
              <a:buFont typeface="Wingdings" pitchFamily="2" charset="2"/>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ClrTx/>
              <a:buFontTx/>
              <a:buNone/>
            </a:pPr>
            <a:r>
              <a:rPr lang="en-US" altLang="en-US" sz="1200">
                <a:solidFill>
                  <a:srgbClr val="898989"/>
                </a:solidFill>
              </a:rPr>
              <a:t>@Your Name</a:t>
            </a:r>
          </a:p>
        </p:txBody>
      </p:sp>
      <p:sp>
        <p:nvSpPr>
          <p:cNvPr id="5" name="Slide Number Placeholder 4"/>
          <p:cNvSpPr>
            <a:spLocks noGrp="1"/>
          </p:cNvSpPr>
          <p:nvPr>
            <p:ph type="sldNum" sz="quarter" idx="12"/>
          </p:nvPr>
        </p:nvSpPr>
        <p:spPr/>
        <p:txBody>
          <a:bodyPr/>
          <a:lstStyle/>
          <a:p>
            <a:pPr>
              <a:defRPr/>
            </a:pPr>
            <a:fld id="{76E1BF35-675D-491F-A687-B2C9BE79DFC7}" type="slidenum">
              <a:rPr lang="en-US" smtClean="0"/>
              <a:pPr>
                <a:defRPr/>
              </a:pPr>
              <a:t>18</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CF3070-73A7-9F44-8836-3A157082A2FD}"/>
              </a:ext>
            </a:extLst>
          </p:cNvPr>
          <p:cNvSpPr/>
          <p:nvPr/>
        </p:nvSpPr>
        <p:spPr>
          <a:xfrm>
            <a:off x="457200" y="4038600"/>
            <a:ext cx="3725091" cy="2057400"/>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p:txBody>
          <a:bodyPr>
            <a:normAutofit/>
          </a:bodyPr>
          <a:lstStyle/>
          <a:p>
            <a:r>
              <a:rPr lang="en-US" dirty="0"/>
              <a:t>Introduction</a:t>
            </a:r>
          </a:p>
        </p:txBody>
      </p:sp>
      <p:sp>
        <p:nvSpPr>
          <p:cNvPr id="7" name="Content Placeholder 6"/>
          <p:cNvSpPr>
            <a:spLocks noGrp="1"/>
          </p:cNvSpPr>
          <p:nvPr>
            <p:ph idx="1"/>
          </p:nvPr>
        </p:nvSpPr>
        <p:spPr>
          <a:xfrm>
            <a:off x="457200" y="914400"/>
            <a:ext cx="8229600" cy="1676400"/>
          </a:xfrm>
        </p:spPr>
        <p:txBody>
          <a:bodyPr/>
          <a:lstStyle/>
          <a:p>
            <a:r>
              <a:rPr lang="en-US" sz="1600" dirty="0"/>
              <a:t>Face Recognition: Matching faces in images to one of the known subjects in database</a:t>
            </a:r>
          </a:p>
          <a:p>
            <a:pPr marL="0" indent="0">
              <a:buNone/>
            </a:pPr>
            <a:endParaRPr lang="en-US" sz="1600" dirty="0"/>
          </a:p>
          <a:p>
            <a:r>
              <a:rPr lang="en-US" sz="1600" dirty="0"/>
              <a:t>Data set: Selected 11 classes of publicly available </a:t>
            </a:r>
            <a:r>
              <a:rPr lang="en-US" sz="1600" dirty="0">
                <a:hlinkClick r:id="rId2"/>
              </a:rPr>
              <a:t>CASIA-</a:t>
            </a:r>
            <a:r>
              <a:rPr lang="en-US" sz="1600" dirty="0" err="1">
                <a:hlinkClick r:id="rId2"/>
              </a:rPr>
              <a:t>WebFace</a:t>
            </a:r>
            <a:r>
              <a:rPr lang="en-US" sz="1600" dirty="0"/>
              <a:t> dataset, created by Institute of Automation, Chinese Academy of Sciences (CASIA) from IMDb profiles. CASIA </a:t>
            </a:r>
            <a:r>
              <a:rPr lang="en-US" sz="1600" dirty="0" err="1"/>
              <a:t>WebFace</a:t>
            </a:r>
            <a:r>
              <a:rPr lang="en-US" sz="1600" dirty="0"/>
              <a:t> Facial dataset includes 494,414 images over 10,575 identities. </a:t>
            </a:r>
          </a:p>
          <a:p>
            <a:pPr marL="0" indent="0">
              <a:buNone/>
            </a:pPr>
            <a:endParaRPr lang="en-US" sz="900" dirty="0"/>
          </a:p>
          <a:p>
            <a:pPr marL="0" indent="0">
              <a:buNone/>
            </a:pPr>
            <a:endParaRPr lang="en-US" sz="1600" dirty="0"/>
          </a:p>
          <a:p>
            <a:pPr marL="0" indent="0">
              <a:buNone/>
            </a:pPr>
            <a:endParaRPr lang="en-US" sz="1600" dirty="0"/>
          </a:p>
          <a:p>
            <a:pPr marL="0" indent="0">
              <a:buNone/>
            </a:pPr>
            <a:endParaRPr lang="en-US" sz="1600" dirty="0"/>
          </a:p>
          <a:p>
            <a:endParaRPr lang="en-US" sz="1600" dirty="0"/>
          </a:p>
          <a:p>
            <a:endParaRPr lang="en-US" sz="1600" dirty="0"/>
          </a:p>
        </p:txBody>
      </p:sp>
      <p:sp>
        <p:nvSpPr>
          <p:cNvPr id="41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Font typeface="Wingdings" pitchFamily="2" charset="2"/>
              <a:buChar char="§"/>
              <a:defRPr sz="2800">
                <a:solidFill>
                  <a:schemeClr val="tx1"/>
                </a:solidFill>
                <a:latin typeface="Calibri" pitchFamily="34" charset="0"/>
              </a:defRPr>
            </a:lvl1pPr>
            <a:lvl2pPr marL="742950" indent="-285750" eaLnBrk="0" hangingPunct="0">
              <a:spcBef>
                <a:spcPct val="20000"/>
              </a:spcBef>
              <a:buClr>
                <a:srgbClr val="FF0000"/>
              </a:buClr>
              <a:buFont typeface="Wingdings" pitchFamily="2" charset="2"/>
              <a:buChar char="§"/>
              <a:defRPr sz="2400">
                <a:solidFill>
                  <a:schemeClr val="tx1"/>
                </a:solidFill>
                <a:latin typeface="Calibri" pitchFamily="34" charset="0"/>
              </a:defRPr>
            </a:lvl2pPr>
            <a:lvl3pPr marL="1143000" indent="-228600" eaLnBrk="0" hangingPunct="0">
              <a:spcBef>
                <a:spcPct val="20000"/>
              </a:spcBef>
              <a:buClr>
                <a:srgbClr val="00CC00"/>
              </a:buClr>
              <a:buFont typeface="Wingdings" pitchFamily="2" charset="2"/>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ClrTx/>
              <a:buFontTx/>
              <a:buNone/>
            </a:pPr>
            <a:r>
              <a:rPr lang="en-US" altLang="en-US" sz="1200" dirty="0">
                <a:solidFill>
                  <a:srgbClr val="898989"/>
                </a:solidFill>
              </a:rPr>
              <a:t>Tina Rezvanian</a:t>
            </a:r>
          </a:p>
        </p:txBody>
      </p:sp>
      <p:sp>
        <p:nvSpPr>
          <p:cNvPr id="5" name="Slide Number Placeholder 4"/>
          <p:cNvSpPr>
            <a:spLocks noGrp="1"/>
          </p:cNvSpPr>
          <p:nvPr>
            <p:ph type="sldNum" sz="quarter" idx="12"/>
          </p:nvPr>
        </p:nvSpPr>
        <p:spPr/>
        <p:txBody>
          <a:bodyPr/>
          <a:lstStyle/>
          <a:p>
            <a:pPr>
              <a:defRPr/>
            </a:pPr>
            <a:fld id="{76E1BF35-675D-491F-A687-B2C9BE79DFC7}" type="slidenum">
              <a:rPr lang="en-US" smtClean="0"/>
              <a:pPr>
                <a:defRPr/>
              </a:pPr>
              <a:t>2</a:t>
            </a:fld>
            <a:endParaRPr lang="en-US" dirty="0"/>
          </a:p>
        </p:txBody>
      </p:sp>
      <p:pic>
        <p:nvPicPr>
          <p:cNvPr id="3" name="Picture 2">
            <a:extLst>
              <a:ext uri="{FF2B5EF4-FFF2-40B4-BE49-F238E27FC236}">
                <a16:creationId xmlns:a16="http://schemas.microsoft.com/office/drawing/2014/main" id="{FB719090-D2C9-F24D-825F-67AE040054EB}"/>
              </a:ext>
            </a:extLst>
          </p:cNvPr>
          <p:cNvPicPr>
            <a:picLocks noChangeAspect="1"/>
          </p:cNvPicPr>
          <p:nvPr/>
        </p:nvPicPr>
        <p:blipFill>
          <a:blip r:embed="rId3"/>
          <a:stretch>
            <a:fillRect/>
          </a:stretch>
        </p:blipFill>
        <p:spPr>
          <a:xfrm>
            <a:off x="4253879" y="2514600"/>
            <a:ext cx="4425616" cy="2010512"/>
          </a:xfrm>
          <a:prstGeom prst="rect">
            <a:avLst/>
          </a:prstGeom>
        </p:spPr>
      </p:pic>
      <p:sp>
        <p:nvSpPr>
          <p:cNvPr id="21" name="Content Placeholder 6">
            <a:extLst>
              <a:ext uri="{FF2B5EF4-FFF2-40B4-BE49-F238E27FC236}">
                <a16:creationId xmlns:a16="http://schemas.microsoft.com/office/drawing/2014/main" id="{41C193A2-60C5-E94A-A5A0-E7383393DC68}"/>
              </a:ext>
            </a:extLst>
          </p:cNvPr>
          <p:cNvSpPr txBox="1">
            <a:spLocks/>
          </p:cNvSpPr>
          <p:nvPr/>
        </p:nvSpPr>
        <p:spPr bwMode="auto">
          <a:xfrm>
            <a:off x="448491" y="2590800"/>
            <a:ext cx="3733800" cy="343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70C0"/>
              </a:buClr>
              <a:buFont typeface="Wingdings" pitchFamily="2" charset="2"/>
              <a:buChar char="§"/>
              <a:defRPr sz="1800" kern="1200" baseline="0">
                <a:solidFill>
                  <a:schemeClr val="tx1"/>
                </a:solidFill>
                <a:latin typeface="+mn-lt"/>
                <a:ea typeface="+mn-ea"/>
                <a:cs typeface="+mn-cs"/>
              </a:defRPr>
            </a:lvl1pPr>
            <a:lvl2pPr marL="742950" indent="-285750" algn="l" rtl="0" eaLnBrk="0" fontAlgn="base" hangingPunct="0">
              <a:spcBef>
                <a:spcPct val="20000"/>
              </a:spcBef>
              <a:spcAft>
                <a:spcPct val="0"/>
              </a:spcAft>
              <a:buClr>
                <a:srgbClr val="92D050"/>
              </a:buClr>
              <a:buFont typeface="Wingdings" pitchFamily="2" charset="2"/>
              <a:buChar char="§"/>
              <a:defRPr sz="1800" kern="1200" baseline="0">
                <a:solidFill>
                  <a:schemeClr val="tx1"/>
                </a:solidFill>
                <a:latin typeface="+mn-lt"/>
                <a:ea typeface="+mn-ea"/>
                <a:cs typeface="+mn-cs"/>
              </a:defRPr>
            </a:lvl2pPr>
            <a:lvl3pPr marL="1143000" indent="-228600" algn="l" rtl="0" eaLnBrk="0" fontAlgn="base" hangingPunct="0">
              <a:spcBef>
                <a:spcPct val="20000"/>
              </a:spcBef>
              <a:spcAft>
                <a:spcPct val="0"/>
              </a:spcAft>
              <a:buClr>
                <a:srgbClr val="FF0000"/>
              </a:buClr>
              <a:buFont typeface="Wingdings" pitchFamily="2" charset="2"/>
              <a:buChar char="§"/>
              <a:defRPr sz="1600" kern="1200" baseline="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Divided data set into train, validation, test sets. Select one image from each class of the test folder for illustration and visualization purposes.</a:t>
            </a:r>
          </a:p>
          <a:p>
            <a:r>
              <a:rPr lang="en-US" sz="1400" dirty="0"/>
              <a:t>Set up environment and softwires</a:t>
            </a:r>
          </a:p>
          <a:p>
            <a:pPr marL="0" indent="0">
              <a:buNone/>
            </a:pPr>
            <a:endParaRPr lang="en-US" sz="1400" dirty="0"/>
          </a:p>
          <a:p>
            <a:pPr marL="0" indent="0">
              <a:buNone/>
            </a:pPr>
            <a:r>
              <a:rPr lang="en-US" sz="1400" dirty="0" err="1"/>
              <a:t>conda</a:t>
            </a:r>
            <a:r>
              <a:rPr lang="en-US" sz="1400" dirty="0"/>
              <a:t> create -n DLpy37 python=3.7.6 anaconda</a:t>
            </a:r>
          </a:p>
          <a:p>
            <a:pPr marL="0" indent="0">
              <a:buNone/>
            </a:pPr>
            <a:r>
              <a:rPr lang="en-US" sz="1400" dirty="0" err="1"/>
              <a:t>conda</a:t>
            </a:r>
            <a:r>
              <a:rPr lang="en-US" sz="1400" dirty="0"/>
              <a:t> activate DLpy37</a:t>
            </a:r>
          </a:p>
          <a:p>
            <a:pPr marL="0" indent="0">
              <a:buNone/>
            </a:pPr>
            <a:r>
              <a:rPr lang="en-US" sz="1400" dirty="0"/>
              <a:t>pip install </a:t>
            </a:r>
            <a:r>
              <a:rPr lang="en-US" sz="1400" dirty="0" err="1"/>
              <a:t>tensorflow</a:t>
            </a:r>
            <a:endParaRPr lang="en-US" sz="1400" dirty="0"/>
          </a:p>
          <a:p>
            <a:pPr marL="0" indent="0">
              <a:buNone/>
            </a:pPr>
            <a:r>
              <a:rPr lang="en-US" sz="1400" dirty="0"/>
              <a:t>pip install </a:t>
            </a:r>
            <a:r>
              <a:rPr lang="en-US" sz="1400" dirty="0" err="1"/>
              <a:t>keras</a:t>
            </a:r>
            <a:endParaRPr lang="en-US" sz="1400" dirty="0"/>
          </a:p>
          <a:p>
            <a:pPr marL="0" indent="0">
              <a:buNone/>
            </a:pPr>
            <a:r>
              <a:rPr lang="en-US" sz="1400" dirty="0" err="1"/>
              <a:t>sudo</a:t>
            </a:r>
            <a:r>
              <a:rPr lang="en-US" sz="1400" dirty="0"/>
              <a:t> pip install </a:t>
            </a:r>
            <a:r>
              <a:rPr lang="en-US" sz="1400" dirty="0" err="1"/>
              <a:t>git+https</a:t>
            </a:r>
            <a:r>
              <a:rPr lang="en-US" sz="1400" dirty="0"/>
              <a:t>://</a:t>
            </a:r>
            <a:r>
              <a:rPr lang="en-US" sz="1400" dirty="0" err="1"/>
              <a:t>github.com</a:t>
            </a:r>
            <a:r>
              <a:rPr lang="en-US" sz="1400" dirty="0"/>
              <a:t>/</a:t>
            </a:r>
            <a:r>
              <a:rPr lang="en-US" sz="1400" dirty="0" err="1"/>
              <a:t>rcmalli</a:t>
            </a:r>
            <a:r>
              <a:rPr lang="en-US" sz="1400" dirty="0"/>
              <a:t>/</a:t>
            </a:r>
            <a:r>
              <a:rPr lang="en-US" sz="1400" dirty="0" err="1"/>
              <a:t>keras-vggface.git</a:t>
            </a:r>
            <a:endParaRPr lang="en-US" sz="1400" dirty="0"/>
          </a:p>
          <a:p>
            <a:pPr marL="0" indent="0">
              <a:buNone/>
            </a:pPr>
            <a:r>
              <a:rPr lang="en-US" sz="1400" dirty="0"/>
              <a:t>pip install -r </a:t>
            </a:r>
            <a:r>
              <a:rPr lang="en-US" sz="1400" dirty="0" err="1"/>
              <a:t>requirements.txt</a:t>
            </a:r>
            <a:r>
              <a:rPr lang="en-US" sz="1400" dirty="0"/>
              <a:t>  :</a:t>
            </a:r>
            <a:r>
              <a:rPr lang="en-US" sz="1400" dirty="0" err="1"/>
              <a:t>numpy</a:t>
            </a:r>
            <a:r>
              <a:rPr lang="en-US" sz="1400" dirty="0"/>
              <a:t>, </a:t>
            </a:r>
            <a:r>
              <a:rPr lang="en-US" sz="1400" dirty="0" err="1"/>
              <a:t>opencv</a:t>
            </a:r>
            <a:r>
              <a:rPr lang="en-US" sz="1400" dirty="0"/>
              <a:t>-python …</a:t>
            </a:r>
          </a:p>
          <a:p>
            <a:endParaRPr lang="en-US" sz="1400" dirty="0"/>
          </a:p>
          <a:p>
            <a:endParaRPr lang="en-US" sz="1400" dirty="0"/>
          </a:p>
          <a:p>
            <a:endParaRPr lang="en-US" sz="1400" dirty="0"/>
          </a:p>
          <a:p>
            <a:pPr marL="0" indent="0">
              <a:buFont typeface="Wingdings" pitchFamily="2" charset="2"/>
              <a:buNone/>
            </a:pPr>
            <a:endParaRPr lang="en-US" sz="1400" dirty="0"/>
          </a:p>
          <a:p>
            <a:pPr marL="0" indent="0">
              <a:buFont typeface="Wingdings" pitchFamily="2" charset="2"/>
              <a:buNone/>
            </a:pPr>
            <a:endParaRPr lang="en-US" sz="1400" dirty="0"/>
          </a:p>
          <a:p>
            <a:pPr marL="0" indent="0">
              <a:buFont typeface="Wingdings" pitchFamily="2" charset="2"/>
              <a:buNone/>
            </a:pPr>
            <a:endParaRPr lang="en-US" sz="1400" dirty="0"/>
          </a:p>
          <a:p>
            <a:endParaRPr lang="en-US" sz="1400" dirty="0"/>
          </a:p>
          <a:p>
            <a:endParaRPr lang="en-US" sz="1400" dirty="0"/>
          </a:p>
        </p:txBody>
      </p:sp>
    </p:spTree>
    <p:extLst>
      <p:ext uri="{BB962C8B-B14F-4D97-AF65-F5344CB8AC3E}">
        <p14:creationId xmlns:p14="http://schemas.microsoft.com/office/powerpoint/2010/main" val="912422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Box 83">
            <a:extLst>
              <a:ext uri="{FF2B5EF4-FFF2-40B4-BE49-F238E27FC236}">
                <a16:creationId xmlns:a16="http://schemas.microsoft.com/office/drawing/2014/main" id="{C1C6453F-6A08-7D48-ACCE-539CF3CAA898}"/>
              </a:ext>
            </a:extLst>
          </p:cNvPr>
          <p:cNvSpPr txBox="1"/>
          <p:nvPr/>
        </p:nvSpPr>
        <p:spPr>
          <a:xfrm>
            <a:off x="7086600" y="1323498"/>
            <a:ext cx="1828800" cy="3141676"/>
          </a:xfrm>
          <a:prstGeom prst="rect">
            <a:avLst/>
          </a:prstGeom>
          <a:noFill/>
          <a:ln>
            <a:solidFill>
              <a:srgbClr val="EEB62F"/>
            </a:solidFill>
          </a:ln>
        </p:spPr>
        <p:txBody>
          <a:bodyPr wrap="square" rtlCol="0">
            <a:spAutoFit/>
          </a:bodyPr>
          <a:lstStyle/>
          <a:p>
            <a:endParaRPr lang="en-US" dirty="0"/>
          </a:p>
        </p:txBody>
      </p:sp>
      <p:sp>
        <p:nvSpPr>
          <p:cNvPr id="2" name="Title 1">
            <a:extLst>
              <a:ext uri="{FF2B5EF4-FFF2-40B4-BE49-F238E27FC236}">
                <a16:creationId xmlns:a16="http://schemas.microsoft.com/office/drawing/2014/main" id="{16C92115-C44E-D944-A263-41109505F1F2}"/>
              </a:ext>
            </a:extLst>
          </p:cNvPr>
          <p:cNvSpPr>
            <a:spLocks noGrp="1"/>
          </p:cNvSpPr>
          <p:nvPr>
            <p:ph type="title"/>
          </p:nvPr>
        </p:nvSpPr>
        <p:spPr>
          <a:xfrm>
            <a:off x="457200" y="304800"/>
            <a:ext cx="6158404" cy="500066"/>
          </a:xfrm>
        </p:spPr>
        <p:txBody>
          <a:bodyPr/>
          <a:lstStyle/>
          <a:p>
            <a:r>
              <a:rPr lang="en-US" sz="2400" dirty="0"/>
              <a:t>Overview</a:t>
            </a:r>
          </a:p>
        </p:txBody>
      </p:sp>
      <p:sp>
        <p:nvSpPr>
          <p:cNvPr id="4" name="Footer Placeholder 3">
            <a:extLst>
              <a:ext uri="{FF2B5EF4-FFF2-40B4-BE49-F238E27FC236}">
                <a16:creationId xmlns:a16="http://schemas.microsoft.com/office/drawing/2014/main" id="{D9B7C7B2-D472-4F44-B589-2F04D76813B9}"/>
              </a:ext>
            </a:extLst>
          </p:cNvPr>
          <p:cNvSpPr>
            <a:spLocks noGrp="1"/>
          </p:cNvSpPr>
          <p:nvPr>
            <p:ph type="ftr" sz="quarter" idx="11"/>
          </p:nvPr>
        </p:nvSpPr>
        <p:spPr>
          <a:xfrm>
            <a:off x="3124200" y="6356350"/>
            <a:ext cx="2166846" cy="255023"/>
          </a:xfrm>
        </p:spPr>
        <p:txBody>
          <a:bodyPr/>
          <a:lstStyle/>
          <a:p>
            <a:r>
              <a:rPr lang="en-US" altLang="en-US" sz="1050" dirty="0"/>
              <a:t>Tina Rezvanian</a:t>
            </a:r>
          </a:p>
        </p:txBody>
      </p:sp>
      <p:sp>
        <p:nvSpPr>
          <p:cNvPr id="5" name="Slide Number Placeholder 4">
            <a:extLst>
              <a:ext uri="{FF2B5EF4-FFF2-40B4-BE49-F238E27FC236}">
                <a16:creationId xmlns:a16="http://schemas.microsoft.com/office/drawing/2014/main" id="{614D258A-0A7F-3942-AE5C-80813E6845B2}"/>
              </a:ext>
            </a:extLst>
          </p:cNvPr>
          <p:cNvSpPr>
            <a:spLocks noGrp="1"/>
          </p:cNvSpPr>
          <p:nvPr>
            <p:ph type="sldNum" sz="quarter" idx="12"/>
          </p:nvPr>
        </p:nvSpPr>
        <p:spPr>
          <a:xfrm>
            <a:off x="6553200" y="6356350"/>
            <a:ext cx="1596623" cy="255023"/>
          </a:xfrm>
        </p:spPr>
        <p:txBody>
          <a:bodyPr/>
          <a:lstStyle/>
          <a:p>
            <a:pPr>
              <a:defRPr/>
            </a:pPr>
            <a:fld id="{F8C3E294-9E12-4E24-B275-9BA1AC14E86B}" type="slidenum">
              <a:rPr lang="en-US" sz="1200" smtClean="0"/>
              <a:pPr>
                <a:defRPr/>
              </a:pPr>
              <a:t>3</a:t>
            </a:fld>
            <a:endParaRPr lang="en-US" sz="1200" dirty="0"/>
          </a:p>
        </p:txBody>
      </p:sp>
      <p:sp>
        <p:nvSpPr>
          <p:cNvPr id="6" name="Rectangle 5">
            <a:extLst>
              <a:ext uri="{FF2B5EF4-FFF2-40B4-BE49-F238E27FC236}">
                <a16:creationId xmlns:a16="http://schemas.microsoft.com/office/drawing/2014/main" id="{909150FF-C1DD-5545-845A-1441F31A9612}"/>
              </a:ext>
            </a:extLst>
          </p:cNvPr>
          <p:cNvSpPr/>
          <p:nvPr/>
        </p:nvSpPr>
        <p:spPr>
          <a:xfrm>
            <a:off x="381000" y="3390624"/>
            <a:ext cx="1425556" cy="478999"/>
          </a:xfrm>
          <a:prstGeom prst="rect">
            <a:avLst/>
          </a:prstGeom>
          <a:solidFill>
            <a:srgbClr val="177FAE">
              <a:alpha val="9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Face Recognition</a:t>
            </a:r>
          </a:p>
        </p:txBody>
      </p:sp>
      <p:sp>
        <p:nvSpPr>
          <p:cNvPr id="7" name="Rectangle 6">
            <a:extLst>
              <a:ext uri="{FF2B5EF4-FFF2-40B4-BE49-F238E27FC236}">
                <a16:creationId xmlns:a16="http://schemas.microsoft.com/office/drawing/2014/main" id="{DE876F79-8109-C140-8238-D14953B287C1}"/>
              </a:ext>
            </a:extLst>
          </p:cNvPr>
          <p:cNvSpPr/>
          <p:nvPr/>
        </p:nvSpPr>
        <p:spPr>
          <a:xfrm>
            <a:off x="2576732" y="1507842"/>
            <a:ext cx="2223868" cy="730710"/>
          </a:xfrm>
          <a:prstGeom prst="rect">
            <a:avLst/>
          </a:prstGeom>
          <a:solidFill>
            <a:srgbClr val="16A4B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0"/>
              </a:spcBef>
              <a:spcAft>
                <a:spcPts val="0"/>
              </a:spcAft>
            </a:pPr>
            <a:r>
              <a:rPr lang="en-US" sz="1400" dirty="0">
                <a:solidFill>
                  <a:srgbClr val="000000"/>
                </a:solidFill>
                <a:latin typeface="Adobe Clean" panose="020B0503020404020204" pitchFamily="34" charset="0"/>
                <a:ea typeface="Calibri" panose="020F0502020204030204" pitchFamily="34" charset="0"/>
              </a:rPr>
              <a:t>Prediction using existing pretrained models</a:t>
            </a:r>
            <a:endParaRPr lang="en-US" sz="1400" dirty="0">
              <a:solidFill>
                <a:srgbClr val="000000"/>
              </a:solidFill>
              <a:latin typeface="Calibri" panose="020F0502020204030204" pitchFamily="34" charset="0"/>
              <a:ea typeface="Calibri" panose="020F0502020204030204" pitchFamily="34" charset="0"/>
            </a:endParaRPr>
          </a:p>
        </p:txBody>
      </p:sp>
      <p:sp>
        <p:nvSpPr>
          <p:cNvPr id="9" name="Rectangle 8">
            <a:extLst>
              <a:ext uri="{FF2B5EF4-FFF2-40B4-BE49-F238E27FC236}">
                <a16:creationId xmlns:a16="http://schemas.microsoft.com/office/drawing/2014/main" id="{C8E8F6B8-2F7A-BD45-A41B-6F25558E3F55}"/>
              </a:ext>
            </a:extLst>
          </p:cNvPr>
          <p:cNvSpPr/>
          <p:nvPr/>
        </p:nvSpPr>
        <p:spPr>
          <a:xfrm>
            <a:off x="2590800" y="2812315"/>
            <a:ext cx="2223868" cy="730710"/>
          </a:xfrm>
          <a:prstGeom prst="rect">
            <a:avLst/>
          </a:prstGeom>
          <a:solidFill>
            <a:srgbClr val="16A4B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0"/>
              </a:spcBef>
              <a:spcAft>
                <a:spcPts val="0"/>
              </a:spcAft>
            </a:pPr>
            <a:r>
              <a:rPr lang="en-US" sz="1400" dirty="0">
                <a:solidFill>
                  <a:srgbClr val="000000"/>
                </a:solidFill>
                <a:latin typeface="Adobe Clean" panose="020B0503020404020204" pitchFamily="34" charset="0"/>
                <a:ea typeface="Calibri" panose="020F0502020204030204" pitchFamily="34" charset="0"/>
              </a:rPr>
              <a:t>Improve existing pretrained models</a:t>
            </a:r>
            <a:endParaRPr lang="en-US" sz="1400" dirty="0">
              <a:solidFill>
                <a:srgbClr val="000000"/>
              </a:solidFill>
              <a:latin typeface="Calibri" panose="020F0502020204030204" pitchFamily="34" charset="0"/>
              <a:ea typeface="Calibri" panose="020F0502020204030204" pitchFamily="34" charset="0"/>
            </a:endParaRPr>
          </a:p>
        </p:txBody>
      </p:sp>
      <p:sp>
        <p:nvSpPr>
          <p:cNvPr id="10" name="Rectangle 9">
            <a:extLst>
              <a:ext uri="{FF2B5EF4-FFF2-40B4-BE49-F238E27FC236}">
                <a16:creationId xmlns:a16="http://schemas.microsoft.com/office/drawing/2014/main" id="{ED18AB7E-FADE-3542-A474-7FA3821C69D7}"/>
              </a:ext>
            </a:extLst>
          </p:cNvPr>
          <p:cNvSpPr/>
          <p:nvPr/>
        </p:nvSpPr>
        <p:spPr>
          <a:xfrm>
            <a:off x="2567874" y="4314449"/>
            <a:ext cx="2223868" cy="988925"/>
          </a:xfrm>
          <a:prstGeom prst="rect">
            <a:avLst/>
          </a:prstGeom>
          <a:solidFill>
            <a:srgbClr val="16A4B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0"/>
              </a:spcBef>
              <a:spcAft>
                <a:spcPts val="0"/>
              </a:spcAft>
            </a:pPr>
            <a:r>
              <a:rPr lang="en-US" sz="1400" dirty="0">
                <a:solidFill>
                  <a:srgbClr val="000000"/>
                </a:solidFill>
                <a:latin typeface="Adobe Clean" panose="020B0503020404020204" pitchFamily="34" charset="0"/>
                <a:ea typeface="Calibri" panose="020F0502020204030204" pitchFamily="34" charset="0"/>
              </a:rPr>
              <a:t>Add another person to database/ image Not in database/ database include only one image per person</a:t>
            </a:r>
            <a:endParaRPr lang="en-US" sz="1400" dirty="0">
              <a:solidFill>
                <a:srgbClr val="000000"/>
              </a:solidFill>
              <a:latin typeface="Calibri" panose="020F0502020204030204" pitchFamily="34" charset="0"/>
              <a:ea typeface="Calibri" panose="020F0502020204030204" pitchFamily="34" charset="0"/>
            </a:endParaRPr>
          </a:p>
        </p:txBody>
      </p:sp>
      <p:sp>
        <p:nvSpPr>
          <p:cNvPr id="11" name="Rectangle 10">
            <a:extLst>
              <a:ext uri="{FF2B5EF4-FFF2-40B4-BE49-F238E27FC236}">
                <a16:creationId xmlns:a16="http://schemas.microsoft.com/office/drawing/2014/main" id="{F008BA59-B3CC-0E42-8E33-5C9B88AC4BAB}"/>
              </a:ext>
            </a:extLst>
          </p:cNvPr>
          <p:cNvSpPr/>
          <p:nvPr/>
        </p:nvSpPr>
        <p:spPr>
          <a:xfrm>
            <a:off x="2595489" y="5840241"/>
            <a:ext cx="2223868" cy="560559"/>
          </a:xfrm>
          <a:prstGeom prst="rect">
            <a:avLst/>
          </a:prstGeom>
          <a:solidFill>
            <a:srgbClr val="16A4B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0"/>
              </a:spcBef>
              <a:spcAft>
                <a:spcPts val="0"/>
              </a:spcAft>
            </a:pPr>
            <a:r>
              <a:rPr lang="en-US" sz="1400" dirty="0">
                <a:solidFill>
                  <a:srgbClr val="000000"/>
                </a:solidFill>
                <a:latin typeface="Adobe Clean" panose="020B0503020404020204" pitchFamily="34" charset="0"/>
                <a:ea typeface="Calibri" panose="020F0502020204030204" pitchFamily="34" charset="0"/>
              </a:rPr>
              <a:t>Multiple faces in an image</a:t>
            </a:r>
            <a:endParaRPr lang="en-US" sz="1400" dirty="0">
              <a:solidFill>
                <a:srgbClr val="000000"/>
              </a:solidFill>
              <a:latin typeface="Calibri" panose="020F0502020204030204" pitchFamily="34" charset="0"/>
              <a:ea typeface="Calibri" panose="020F0502020204030204" pitchFamily="34" charset="0"/>
            </a:endParaRPr>
          </a:p>
        </p:txBody>
      </p:sp>
      <p:sp>
        <p:nvSpPr>
          <p:cNvPr id="12" name="Rectangle 11">
            <a:extLst>
              <a:ext uri="{FF2B5EF4-FFF2-40B4-BE49-F238E27FC236}">
                <a16:creationId xmlns:a16="http://schemas.microsoft.com/office/drawing/2014/main" id="{9373566A-2DA9-C94B-8C0B-608DBB59B5A1}"/>
              </a:ext>
            </a:extLst>
          </p:cNvPr>
          <p:cNvSpPr/>
          <p:nvPr/>
        </p:nvSpPr>
        <p:spPr>
          <a:xfrm>
            <a:off x="7219070" y="1987126"/>
            <a:ext cx="1596623" cy="184298"/>
          </a:xfrm>
          <a:prstGeom prst="rect">
            <a:avLst/>
          </a:prstGeom>
          <a:solidFill>
            <a:srgbClr val="EEB62F">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0"/>
              </a:spcBef>
              <a:spcAft>
                <a:spcPts val="0"/>
              </a:spcAft>
            </a:pPr>
            <a:r>
              <a:rPr lang="en-US" sz="1400" dirty="0">
                <a:solidFill>
                  <a:srgbClr val="000000"/>
                </a:solidFill>
                <a:latin typeface="Adobe Clean" panose="020B0503020404020204" pitchFamily="34" charset="0"/>
                <a:ea typeface="Calibri" panose="020F0502020204030204" pitchFamily="34" charset="0"/>
              </a:rPr>
              <a:t>VGG16</a:t>
            </a:r>
            <a:endParaRPr lang="en-US" sz="1400" dirty="0">
              <a:solidFill>
                <a:srgbClr val="000000"/>
              </a:solidFill>
              <a:latin typeface="Calibri" panose="020F0502020204030204" pitchFamily="34" charset="0"/>
              <a:ea typeface="Calibri" panose="020F0502020204030204" pitchFamily="34" charset="0"/>
            </a:endParaRPr>
          </a:p>
        </p:txBody>
      </p:sp>
      <p:sp>
        <p:nvSpPr>
          <p:cNvPr id="13" name="Rectangle 12">
            <a:extLst>
              <a:ext uri="{FF2B5EF4-FFF2-40B4-BE49-F238E27FC236}">
                <a16:creationId xmlns:a16="http://schemas.microsoft.com/office/drawing/2014/main" id="{346F5EB2-754C-B04D-827D-DEDE9FF16275}"/>
              </a:ext>
            </a:extLst>
          </p:cNvPr>
          <p:cNvSpPr/>
          <p:nvPr/>
        </p:nvSpPr>
        <p:spPr>
          <a:xfrm>
            <a:off x="7219070" y="2247624"/>
            <a:ext cx="1596623" cy="184298"/>
          </a:xfrm>
          <a:prstGeom prst="rect">
            <a:avLst/>
          </a:prstGeom>
          <a:solidFill>
            <a:srgbClr val="EEB62F">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0"/>
              </a:spcBef>
              <a:spcAft>
                <a:spcPts val="0"/>
              </a:spcAft>
            </a:pPr>
            <a:r>
              <a:rPr lang="en-US" sz="1400" dirty="0">
                <a:solidFill>
                  <a:srgbClr val="000000"/>
                </a:solidFill>
                <a:latin typeface="Adobe Clean" panose="020B0503020404020204" pitchFamily="34" charset="0"/>
                <a:ea typeface="Calibri" panose="020F0502020204030204" pitchFamily="34" charset="0"/>
              </a:rPr>
              <a:t>ResNet50</a:t>
            </a:r>
            <a:endParaRPr lang="en-US" sz="1400" dirty="0">
              <a:solidFill>
                <a:srgbClr val="000000"/>
              </a:solidFill>
              <a:latin typeface="Calibri" panose="020F0502020204030204" pitchFamily="34" charset="0"/>
              <a:ea typeface="Calibri" panose="020F0502020204030204" pitchFamily="34" charset="0"/>
            </a:endParaRPr>
          </a:p>
        </p:txBody>
      </p:sp>
      <p:sp>
        <p:nvSpPr>
          <p:cNvPr id="19" name="Rectangle 18">
            <a:extLst>
              <a:ext uri="{FF2B5EF4-FFF2-40B4-BE49-F238E27FC236}">
                <a16:creationId xmlns:a16="http://schemas.microsoft.com/office/drawing/2014/main" id="{096DECE6-52F3-8943-BE69-5A175E9AFD63}"/>
              </a:ext>
            </a:extLst>
          </p:cNvPr>
          <p:cNvSpPr/>
          <p:nvPr/>
        </p:nvSpPr>
        <p:spPr>
          <a:xfrm>
            <a:off x="7219070" y="2628624"/>
            <a:ext cx="1596623" cy="184298"/>
          </a:xfrm>
          <a:prstGeom prst="rect">
            <a:avLst/>
          </a:prstGeom>
          <a:solidFill>
            <a:srgbClr val="EEB62F">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0"/>
              </a:spcBef>
              <a:spcAft>
                <a:spcPts val="0"/>
              </a:spcAft>
            </a:pPr>
            <a:r>
              <a:rPr lang="en-US" sz="1400" dirty="0">
                <a:solidFill>
                  <a:srgbClr val="000000"/>
                </a:solidFill>
                <a:latin typeface="Adobe Clean" panose="020B0503020404020204" pitchFamily="34" charset="0"/>
                <a:ea typeface="Calibri" panose="020F0502020204030204" pitchFamily="34" charset="0"/>
              </a:rPr>
              <a:t>VGG16_1layer</a:t>
            </a:r>
            <a:endParaRPr lang="en-US" sz="1400" dirty="0">
              <a:solidFill>
                <a:srgbClr val="000000"/>
              </a:solidFill>
              <a:latin typeface="Calibri" panose="020F0502020204030204" pitchFamily="34" charset="0"/>
              <a:ea typeface="Calibri" panose="020F0502020204030204" pitchFamily="34" charset="0"/>
            </a:endParaRPr>
          </a:p>
        </p:txBody>
      </p:sp>
      <p:sp>
        <p:nvSpPr>
          <p:cNvPr id="20" name="Rectangle 19">
            <a:extLst>
              <a:ext uri="{FF2B5EF4-FFF2-40B4-BE49-F238E27FC236}">
                <a16:creationId xmlns:a16="http://schemas.microsoft.com/office/drawing/2014/main" id="{04AC4591-AA04-D943-9BC2-B38633B7DA09}"/>
              </a:ext>
            </a:extLst>
          </p:cNvPr>
          <p:cNvSpPr/>
          <p:nvPr/>
        </p:nvSpPr>
        <p:spPr>
          <a:xfrm>
            <a:off x="7230793" y="2884159"/>
            <a:ext cx="1596623" cy="184298"/>
          </a:xfrm>
          <a:prstGeom prst="rect">
            <a:avLst/>
          </a:prstGeom>
          <a:solidFill>
            <a:srgbClr val="EEB62F">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0"/>
              </a:spcBef>
              <a:spcAft>
                <a:spcPts val="0"/>
              </a:spcAft>
            </a:pPr>
            <a:r>
              <a:rPr lang="en-US" sz="1400" dirty="0">
                <a:solidFill>
                  <a:srgbClr val="000000"/>
                </a:solidFill>
                <a:latin typeface="Adobe Clean" panose="020B0503020404020204" pitchFamily="34" charset="0"/>
                <a:ea typeface="Calibri" panose="020F0502020204030204" pitchFamily="34" charset="0"/>
              </a:rPr>
              <a:t>VGG16_2Layers</a:t>
            </a:r>
            <a:endParaRPr lang="en-US" sz="1400" dirty="0">
              <a:solidFill>
                <a:srgbClr val="000000"/>
              </a:solidFill>
              <a:latin typeface="Calibri" panose="020F0502020204030204" pitchFamily="34" charset="0"/>
              <a:ea typeface="Calibri" panose="020F0502020204030204" pitchFamily="34" charset="0"/>
            </a:endParaRPr>
          </a:p>
        </p:txBody>
      </p:sp>
      <p:sp>
        <p:nvSpPr>
          <p:cNvPr id="21" name="Rectangle 20">
            <a:extLst>
              <a:ext uri="{FF2B5EF4-FFF2-40B4-BE49-F238E27FC236}">
                <a16:creationId xmlns:a16="http://schemas.microsoft.com/office/drawing/2014/main" id="{B8B4CBD4-DA70-FC42-A465-1BCCF7D3A2AF}"/>
              </a:ext>
            </a:extLst>
          </p:cNvPr>
          <p:cNvSpPr/>
          <p:nvPr/>
        </p:nvSpPr>
        <p:spPr>
          <a:xfrm>
            <a:off x="7228448" y="3815926"/>
            <a:ext cx="1596623" cy="184298"/>
          </a:xfrm>
          <a:prstGeom prst="rect">
            <a:avLst/>
          </a:prstGeom>
          <a:solidFill>
            <a:srgbClr val="EEB62F">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0"/>
              </a:spcBef>
              <a:spcAft>
                <a:spcPts val="0"/>
              </a:spcAft>
            </a:pPr>
            <a:r>
              <a:rPr lang="en-US" sz="1400" dirty="0">
                <a:solidFill>
                  <a:srgbClr val="000000"/>
                </a:solidFill>
                <a:latin typeface="Adobe Clean" panose="020B0503020404020204" pitchFamily="34" charset="0"/>
                <a:ea typeface="Calibri" panose="020F0502020204030204" pitchFamily="34" charset="0"/>
              </a:rPr>
              <a:t>VGG16</a:t>
            </a:r>
            <a:endParaRPr lang="en-US" sz="1400" dirty="0">
              <a:solidFill>
                <a:srgbClr val="000000"/>
              </a:solidFill>
              <a:latin typeface="Calibri" panose="020F0502020204030204" pitchFamily="34" charset="0"/>
              <a:ea typeface="Calibri" panose="020F0502020204030204" pitchFamily="34" charset="0"/>
            </a:endParaRPr>
          </a:p>
        </p:txBody>
      </p:sp>
      <p:sp>
        <p:nvSpPr>
          <p:cNvPr id="22" name="Rectangle 21">
            <a:extLst>
              <a:ext uri="{FF2B5EF4-FFF2-40B4-BE49-F238E27FC236}">
                <a16:creationId xmlns:a16="http://schemas.microsoft.com/office/drawing/2014/main" id="{BA83D875-B80E-894E-A075-7BA9974520B7}"/>
              </a:ext>
            </a:extLst>
          </p:cNvPr>
          <p:cNvSpPr/>
          <p:nvPr/>
        </p:nvSpPr>
        <p:spPr>
          <a:xfrm>
            <a:off x="5291046" y="1901018"/>
            <a:ext cx="1322039" cy="675068"/>
          </a:xfrm>
          <a:prstGeom prst="rect">
            <a:avLst/>
          </a:prstGeom>
          <a:solidFill>
            <a:srgbClr val="16AD7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0"/>
              </a:spcBef>
              <a:spcAft>
                <a:spcPts val="0"/>
              </a:spcAft>
            </a:pPr>
            <a:r>
              <a:rPr lang="en-US" sz="1400" dirty="0">
                <a:solidFill>
                  <a:srgbClr val="000000"/>
                </a:solidFill>
                <a:latin typeface="Adobe Clean" panose="020B0503020404020204" pitchFamily="34" charset="0"/>
                <a:ea typeface="Calibri" panose="020F0502020204030204" pitchFamily="34" charset="0"/>
              </a:rPr>
              <a:t>Feature Extraction</a:t>
            </a:r>
            <a:endParaRPr lang="en-US" sz="1400" dirty="0">
              <a:solidFill>
                <a:srgbClr val="000000"/>
              </a:solidFill>
              <a:latin typeface="Calibri" panose="020F0502020204030204" pitchFamily="34" charset="0"/>
              <a:ea typeface="Calibri" panose="020F0502020204030204" pitchFamily="34" charset="0"/>
            </a:endParaRPr>
          </a:p>
        </p:txBody>
      </p:sp>
      <p:sp>
        <p:nvSpPr>
          <p:cNvPr id="23" name="Rectangle 22">
            <a:extLst>
              <a:ext uri="{FF2B5EF4-FFF2-40B4-BE49-F238E27FC236}">
                <a16:creationId xmlns:a16="http://schemas.microsoft.com/office/drawing/2014/main" id="{999BB75D-7B6B-4247-A7BC-9A8315FF6036}"/>
              </a:ext>
            </a:extLst>
          </p:cNvPr>
          <p:cNvSpPr/>
          <p:nvPr/>
        </p:nvSpPr>
        <p:spPr>
          <a:xfrm>
            <a:off x="5291046" y="2764429"/>
            <a:ext cx="1322039" cy="675068"/>
          </a:xfrm>
          <a:prstGeom prst="rect">
            <a:avLst/>
          </a:prstGeom>
          <a:solidFill>
            <a:srgbClr val="16AD7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0"/>
              </a:spcBef>
              <a:spcAft>
                <a:spcPts val="0"/>
              </a:spcAft>
            </a:pPr>
            <a:r>
              <a:rPr lang="en-US" sz="1400" dirty="0">
                <a:solidFill>
                  <a:srgbClr val="000000"/>
                </a:solidFill>
                <a:latin typeface="Adobe Clean" panose="020B0503020404020204" pitchFamily="34" charset="0"/>
                <a:ea typeface="Calibri" panose="020F0502020204030204" pitchFamily="34" charset="0"/>
              </a:rPr>
              <a:t>Transfer Learning</a:t>
            </a:r>
            <a:endParaRPr lang="en-US" sz="1400" dirty="0">
              <a:solidFill>
                <a:srgbClr val="000000"/>
              </a:solidFill>
              <a:latin typeface="Calibri" panose="020F0502020204030204" pitchFamily="34" charset="0"/>
              <a:ea typeface="Calibri" panose="020F0502020204030204" pitchFamily="34" charset="0"/>
            </a:endParaRPr>
          </a:p>
        </p:txBody>
      </p:sp>
      <p:sp>
        <p:nvSpPr>
          <p:cNvPr id="24" name="Rectangle 23">
            <a:extLst>
              <a:ext uri="{FF2B5EF4-FFF2-40B4-BE49-F238E27FC236}">
                <a16:creationId xmlns:a16="http://schemas.microsoft.com/office/drawing/2014/main" id="{1F144386-4CC3-5A48-B885-21ADA082C7D5}"/>
              </a:ext>
            </a:extLst>
          </p:cNvPr>
          <p:cNvSpPr/>
          <p:nvPr/>
        </p:nvSpPr>
        <p:spPr>
          <a:xfrm>
            <a:off x="5303940" y="3619224"/>
            <a:ext cx="1322039" cy="675068"/>
          </a:xfrm>
          <a:prstGeom prst="rect">
            <a:avLst/>
          </a:prstGeom>
          <a:solidFill>
            <a:srgbClr val="16AD7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0"/>
              </a:spcBef>
              <a:spcAft>
                <a:spcPts val="0"/>
              </a:spcAft>
            </a:pPr>
            <a:r>
              <a:rPr lang="en-US" sz="1400" dirty="0">
                <a:solidFill>
                  <a:srgbClr val="000000"/>
                </a:solidFill>
                <a:latin typeface="Adobe Clean" panose="020B0503020404020204" pitchFamily="34" charset="0"/>
                <a:ea typeface="Calibri" panose="020F0502020204030204" pitchFamily="34" charset="0"/>
              </a:rPr>
              <a:t>Fine Tuning</a:t>
            </a:r>
            <a:endParaRPr lang="en-US" sz="1400" dirty="0">
              <a:solidFill>
                <a:srgbClr val="000000"/>
              </a:solidFill>
              <a:latin typeface="Calibri" panose="020F0502020204030204" pitchFamily="34" charset="0"/>
              <a:ea typeface="Calibri" panose="020F0502020204030204" pitchFamily="34" charset="0"/>
            </a:endParaRPr>
          </a:p>
        </p:txBody>
      </p:sp>
      <p:sp>
        <p:nvSpPr>
          <p:cNvPr id="25" name="Rectangle 24">
            <a:extLst>
              <a:ext uri="{FF2B5EF4-FFF2-40B4-BE49-F238E27FC236}">
                <a16:creationId xmlns:a16="http://schemas.microsoft.com/office/drawing/2014/main" id="{DBF04EBC-A1B1-8B46-9E05-9B722058BF09}"/>
              </a:ext>
            </a:extLst>
          </p:cNvPr>
          <p:cNvSpPr/>
          <p:nvPr/>
        </p:nvSpPr>
        <p:spPr>
          <a:xfrm>
            <a:off x="7230793" y="3393357"/>
            <a:ext cx="1596623" cy="184298"/>
          </a:xfrm>
          <a:prstGeom prst="rect">
            <a:avLst/>
          </a:prstGeom>
          <a:solidFill>
            <a:srgbClr val="EEB62F">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0"/>
              </a:spcBef>
              <a:spcAft>
                <a:spcPts val="0"/>
              </a:spcAft>
            </a:pPr>
            <a:r>
              <a:rPr lang="en-US" sz="1400" dirty="0">
                <a:solidFill>
                  <a:srgbClr val="000000"/>
                </a:solidFill>
                <a:latin typeface="Adobe Clean" panose="020B0503020404020204" pitchFamily="34" charset="0"/>
                <a:ea typeface="Calibri" panose="020F0502020204030204" pitchFamily="34" charset="0"/>
              </a:rPr>
              <a:t>ResNet50_2layers</a:t>
            </a:r>
            <a:endParaRPr lang="en-US" sz="1400" dirty="0">
              <a:solidFill>
                <a:srgbClr val="000000"/>
              </a:solidFill>
              <a:latin typeface="Calibri" panose="020F0502020204030204" pitchFamily="34" charset="0"/>
              <a:ea typeface="Calibri" panose="020F0502020204030204" pitchFamily="34" charset="0"/>
            </a:endParaRPr>
          </a:p>
        </p:txBody>
      </p:sp>
      <p:sp>
        <p:nvSpPr>
          <p:cNvPr id="26" name="Rectangle 25">
            <a:extLst>
              <a:ext uri="{FF2B5EF4-FFF2-40B4-BE49-F238E27FC236}">
                <a16:creationId xmlns:a16="http://schemas.microsoft.com/office/drawing/2014/main" id="{52269329-98B5-8344-A3C0-76F62C7DAC42}"/>
              </a:ext>
            </a:extLst>
          </p:cNvPr>
          <p:cNvSpPr/>
          <p:nvPr/>
        </p:nvSpPr>
        <p:spPr>
          <a:xfrm>
            <a:off x="7230793" y="3134351"/>
            <a:ext cx="1596623" cy="184298"/>
          </a:xfrm>
          <a:prstGeom prst="rect">
            <a:avLst/>
          </a:prstGeom>
          <a:solidFill>
            <a:srgbClr val="EEB62F">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0"/>
              </a:spcBef>
              <a:spcAft>
                <a:spcPts val="0"/>
              </a:spcAft>
            </a:pPr>
            <a:r>
              <a:rPr lang="en-US" sz="1400" dirty="0">
                <a:solidFill>
                  <a:srgbClr val="000000"/>
                </a:solidFill>
                <a:latin typeface="Adobe Clean" panose="020B0503020404020204" pitchFamily="34" charset="0"/>
                <a:ea typeface="Calibri" panose="020F0502020204030204" pitchFamily="34" charset="0"/>
              </a:rPr>
              <a:t>ResNet50 1Layer</a:t>
            </a:r>
            <a:endParaRPr lang="en-US" sz="1400" dirty="0">
              <a:solidFill>
                <a:srgbClr val="000000"/>
              </a:solidFill>
              <a:latin typeface="Calibri" panose="020F0502020204030204" pitchFamily="34" charset="0"/>
              <a:ea typeface="Calibri" panose="020F0502020204030204" pitchFamily="34" charset="0"/>
            </a:endParaRPr>
          </a:p>
        </p:txBody>
      </p:sp>
      <p:sp>
        <p:nvSpPr>
          <p:cNvPr id="27" name="Rectangle 26">
            <a:extLst>
              <a:ext uri="{FF2B5EF4-FFF2-40B4-BE49-F238E27FC236}">
                <a16:creationId xmlns:a16="http://schemas.microsoft.com/office/drawing/2014/main" id="{AB1B494C-2686-3A42-B39B-4D0432C42FEF}"/>
              </a:ext>
            </a:extLst>
          </p:cNvPr>
          <p:cNvSpPr/>
          <p:nvPr/>
        </p:nvSpPr>
        <p:spPr>
          <a:xfrm>
            <a:off x="7230793" y="4084963"/>
            <a:ext cx="1596623" cy="184298"/>
          </a:xfrm>
          <a:prstGeom prst="rect">
            <a:avLst/>
          </a:prstGeom>
          <a:solidFill>
            <a:srgbClr val="EEB62F">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0"/>
              </a:spcBef>
              <a:spcAft>
                <a:spcPts val="0"/>
              </a:spcAft>
            </a:pPr>
            <a:r>
              <a:rPr lang="en-US" sz="1400" dirty="0">
                <a:solidFill>
                  <a:srgbClr val="000000"/>
                </a:solidFill>
                <a:latin typeface="Adobe Clean" panose="020B0503020404020204" pitchFamily="34" charset="0"/>
                <a:ea typeface="Calibri" panose="020F0502020204030204" pitchFamily="34" charset="0"/>
              </a:rPr>
              <a:t>ResNet50</a:t>
            </a:r>
            <a:endParaRPr lang="en-US" sz="1400" dirty="0">
              <a:solidFill>
                <a:srgbClr val="000000"/>
              </a:solidFill>
              <a:latin typeface="Calibri" panose="020F0502020204030204" pitchFamily="34" charset="0"/>
              <a:ea typeface="Calibri" panose="020F0502020204030204" pitchFamily="34" charset="0"/>
            </a:endParaRPr>
          </a:p>
        </p:txBody>
      </p:sp>
      <p:sp>
        <p:nvSpPr>
          <p:cNvPr id="28" name="Rectangle 27">
            <a:extLst>
              <a:ext uri="{FF2B5EF4-FFF2-40B4-BE49-F238E27FC236}">
                <a16:creationId xmlns:a16="http://schemas.microsoft.com/office/drawing/2014/main" id="{9BC7E233-79BC-DC48-B748-19F99FA906CB}"/>
              </a:ext>
            </a:extLst>
          </p:cNvPr>
          <p:cNvSpPr/>
          <p:nvPr/>
        </p:nvSpPr>
        <p:spPr>
          <a:xfrm>
            <a:off x="5291046" y="1052685"/>
            <a:ext cx="1596623" cy="210526"/>
          </a:xfrm>
          <a:prstGeom prst="rect">
            <a:avLst/>
          </a:prstGeom>
          <a:solidFill>
            <a:srgbClr val="16AD7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0"/>
              </a:spcBef>
              <a:spcAft>
                <a:spcPts val="0"/>
              </a:spcAft>
            </a:pPr>
            <a:r>
              <a:rPr lang="en-US" sz="1400" dirty="0">
                <a:solidFill>
                  <a:srgbClr val="000000"/>
                </a:solidFill>
                <a:latin typeface="Adobe Clean" panose="020B0503020404020204" pitchFamily="34" charset="0"/>
                <a:ea typeface="Calibri" panose="020F0502020204030204" pitchFamily="34" charset="0"/>
              </a:rPr>
              <a:t>VGG16</a:t>
            </a:r>
            <a:endParaRPr lang="en-US" sz="1400" dirty="0">
              <a:solidFill>
                <a:srgbClr val="000000"/>
              </a:solidFill>
              <a:latin typeface="Calibri" panose="020F0502020204030204" pitchFamily="34" charset="0"/>
              <a:ea typeface="Calibri" panose="020F0502020204030204" pitchFamily="34" charset="0"/>
            </a:endParaRPr>
          </a:p>
        </p:txBody>
      </p:sp>
      <p:sp>
        <p:nvSpPr>
          <p:cNvPr id="29" name="Rectangle 28">
            <a:extLst>
              <a:ext uri="{FF2B5EF4-FFF2-40B4-BE49-F238E27FC236}">
                <a16:creationId xmlns:a16="http://schemas.microsoft.com/office/drawing/2014/main" id="{C3F57C08-9314-5547-BFB2-4A7C2D7D66EA}"/>
              </a:ext>
            </a:extLst>
          </p:cNvPr>
          <p:cNvSpPr/>
          <p:nvPr/>
        </p:nvSpPr>
        <p:spPr>
          <a:xfrm>
            <a:off x="5291046" y="1315748"/>
            <a:ext cx="1596623" cy="210525"/>
          </a:xfrm>
          <a:prstGeom prst="rect">
            <a:avLst/>
          </a:prstGeom>
          <a:solidFill>
            <a:srgbClr val="16AD7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0"/>
              </a:spcBef>
              <a:spcAft>
                <a:spcPts val="0"/>
              </a:spcAft>
            </a:pPr>
            <a:r>
              <a:rPr lang="en-US" sz="1400" dirty="0">
                <a:solidFill>
                  <a:srgbClr val="000000"/>
                </a:solidFill>
                <a:latin typeface="Adobe Clean" panose="020B0503020404020204" pitchFamily="34" charset="0"/>
                <a:ea typeface="Calibri" panose="020F0502020204030204" pitchFamily="34" charset="0"/>
              </a:rPr>
              <a:t>ResNet50</a:t>
            </a:r>
            <a:endParaRPr lang="en-US" sz="1400" dirty="0">
              <a:solidFill>
                <a:srgbClr val="000000"/>
              </a:solidFill>
              <a:latin typeface="Calibri" panose="020F0502020204030204" pitchFamily="34" charset="0"/>
              <a:ea typeface="Calibri" panose="020F0502020204030204" pitchFamily="34" charset="0"/>
            </a:endParaRPr>
          </a:p>
        </p:txBody>
      </p:sp>
      <p:sp>
        <p:nvSpPr>
          <p:cNvPr id="30" name="Rectangle 29">
            <a:extLst>
              <a:ext uri="{FF2B5EF4-FFF2-40B4-BE49-F238E27FC236}">
                <a16:creationId xmlns:a16="http://schemas.microsoft.com/office/drawing/2014/main" id="{E12251AE-1B54-9A49-AFA3-CD84D87E42A0}"/>
              </a:ext>
            </a:extLst>
          </p:cNvPr>
          <p:cNvSpPr/>
          <p:nvPr/>
        </p:nvSpPr>
        <p:spPr>
          <a:xfrm>
            <a:off x="5291045" y="4436398"/>
            <a:ext cx="1322039" cy="675068"/>
          </a:xfrm>
          <a:prstGeom prst="rect">
            <a:avLst/>
          </a:prstGeom>
          <a:solidFill>
            <a:srgbClr val="16AD7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0"/>
              </a:spcBef>
              <a:spcAft>
                <a:spcPts val="0"/>
              </a:spcAft>
            </a:pPr>
            <a:r>
              <a:rPr lang="en-US" sz="1400" dirty="0">
                <a:solidFill>
                  <a:srgbClr val="000000"/>
                </a:solidFill>
                <a:latin typeface="Adobe Clean" panose="020B0503020404020204" pitchFamily="34" charset="0"/>
                <a:ea typeface="Calibri" panose="020F0502020204030204" pitchFamily="34" charset="0"/>
              </a:rPr>
              <a:t>Embedding Extraction and Comparison </a:t>
            </a:r>
            <a:endParaRPr lang="en-US" sz="1400" dirty="0">
              <a:solidFill>
                <a:srgbClr val="000000"/>
              </a:solidFill>
              <a:latin typeface="Calibri" panose="020F0502020204030204" pitchFamily="34" charset="0"/>
              <a:ea typeface="Calibri" panose="020F0502020204030204" pitchFamily="34" charset="0"/>
            </a:endParaRPr>
          </a:p>
        </p:txBody>
      </p:sp>
      <p:sp>
        <p:nvSpPr>
          <p:cNvPr id="31" name="Rectangle 30">
            <a:extLst>
              <a:ext uri="{FF2B5EF4-FFF2-40B4-BE49-F238E27FC236}">
                <a16:creationId xmlns:a16="http://schemas.microsoft.com/office/drawing/2014/main" id="{A83FFB09-83B9-CB49-97AB-4B2B0FA6A38D}"/>
              </a:ext>
            </a:extLst>
          </p:cNvPr>
          <p:cNvSpPr/>
          <p:nvPr/>
        </p:nvSpPr>
        <p:spPr>
          <a:xfrm>
            <a:off x="7244801" y="4683292"/>
            <a:ext cx="1596623" cy="184298"/>
          </a:xfrm>
          <a:prstGeom prst="rect">
            <a:avLst/>
          </a:prstGeom>
          <a:solidFill>
            <a:srgbClr val="EEB62F">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0"/>
              </a:spcBef>
              <a:spcAft>
                <a:spcPts val="0"/>
              </a:spcAft>
            </a:pPr>
            <a:r>
              <a:rPr lang="en-US" sz="1400" dirty="0" err="1">
                <a:solidFill>
                  <a:srgbClr val="000000"/>
                </a:solidFill>
                <a:latin typeface="Adobe Clean" panose="020B0503020404020204" pitchFamily="34" charset="0"/>
                <a:ea typeface="Calibri" panose="020F0502020204030204" pitchFamily="34" charset="0"/>
              </a:rPr>
              <a:t>FaceNet</a:t>
            </a:r>
            <a:endParaRPr lang="en-US" sz="1400" dirty="0">
              <a:solidFill>
                <a:srgbClr val="000000"/>
              </a:solidFill>
              <a:latin typeface="Calibri" panose="020F0502020204030204" pitchFamily="34" charset="0"/>
              <a:ea typeface="Calibri" panose="020F0502020204030204" pitchFamily="34" charset="0"/>
            </a:endParaRPr>
          </a:p>
        </p:txBody>
      </p:sp>
      <p:cxnSp>
        <p:nvCxnSpPr>
          <p:cNvPr id="33" name="Straight Arrow Connector 32">
            <a:extLst>
              <a:ext uri="{FF2B5EF4-FFF2-40B4-BE49-F238E27FC236}">
                <a16:creationId xmlns:a16="http://schemas.microsoft.com/office/drawing/2014/main" id="{0E61D822-9690-5346-8E49-8EF78AD4556E}"/>
              </a:ext>
            </a:extLst>
          </p:cNvPr>
          <p:cNvCxnSpPr>
            <a:cxnSpLocks/>
            <a:stCxn id="7" idx="3"/>
            <a:endCxn id="28" idx="1"/>
          </p:cNvCxnSpPr>
          <p:nvPr/>
        </p:nvCxnSpPr>
        <p:spPr>
          <a:xfrm flipV="1">
            <a:off x="4800600" y="1157948"/>
            <a:ext cx="490446" cy="715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B86FA27-2427-8349-8F6B-B556A29D6E1C}"/>
              </a:ext>
            </a:extLst>
          </p:cNvPr>
          <p:cNvCxnSpPr>
            <a:cxnSpLocks/>
            <a:stCxn id="7" idx="3"/>
            <a:endCxn id="29" idx="1"/>
          </p:cNvCxnSpPr>
          <p:nvPr/>
        </p:nvCxnSpPr>
        <p:spPr>
          <a:xfrm flipV="1">
            <a:off x="4800600" y="1421011"/>
            <a:ext cx="490446" cy="452186"/>
          </a:xfrm>
          <a:prstGeom prst="straightConnector1">
            <a:avLst/>
          </a:prstGeom>
          <a:ln>
            <a:solidFill>
              <a:srgbClr val="177FAE"/>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D3E26FC-78D6-8F42-B267-79DBD08DC480}"/>
              </a:ext>
            </a:extLst>
          </p:cNvPr>
          <p:cNvCxnSpPr>
            <a:cxnSpLocks/>
            <a:stCxn id="9" idx="3"/>
            <a:endCxn id="22" idx="1"/>
          </p:cNvCxnSpPr>
          <p:nvPr/>
        </p:nvCxnSpPr>
        <p:spPr>
          <a:xfrm flipV="1">
            <a:off x="4814668" y="2238552"/>
            <a:ext cx="476378" cy="939118"/>
          </a:xfrm>
          <a:prstGeom prst="straightConnector1">
            <a:avLst/>
          </a:prstGeom>
          <a:ln>
            <a:solidFill>
              <a:srgbClr val="177FAE"/>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B111D2B-DBB6-2543-A81C-27FF1F50035D}"/>
              </a:ext>
            </a:extLst>
          </p:cNvPr>
          <p:cNvCxnSpPr>
            <a:cxnSpLocks/>
            <a:stCxn id="9" idx="3"/>
            <a:endCxn id="23" idx="1"/>
          </p:cNvCxnSpPr>
          <p:nvPr/>
        </p:nvCxnSpPr>
        <p:spPr>
          <a:xfrm flipV="1">
            <a:off x="4814668" y="3101963"/>
            <a:ext cx="476378" cy="75707"/>
          </a:xfrm>
          <a:prstGeom prst="straightConnector1">
            <a:avLst/>
          </a:prstGeom>
          <a:ln>
            <a:solidFill>
              <a:srgbClr val="177FAE"/>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990297B-3837-B74C-8D5C-262D7801D142}"/>
              </a:ext>
            </a:extLst>
          </p:cNvPr>
          <p:cNvCxnSpPr>
            <a:cxnSpLocks/>
            <a:stCxn id="9" idx="3"/>
            <a:endCxn id="24" idx="1"/>
          </p:cNvCxnSpPr>
          <p:nvPr/>
        </p:nvCxnSpPr>
        <p:spPr>
          <a:xfrm>
            <a:off x="4814668" y="3177670"/>
            <a:ext cx="489272" cy="779088"/>
          </a:xfrm>
          <a:prstGeom prst="straightConnector1">
            <a:avLst/>
          </a:prstGeom>
          <a:ln>
            <a:solidFill>
              <a:srgbClr val="177FAE"/>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29C3A0C-9F1B-A849-9A84-7F99001D2F17}"/>
              </a:ext>
            </a:extLst>
          </p:cNvPr>
          <p:cNvCxnSpPr>
            <a:cxnSpLocks/>
            <a:stCxn id="10" idx="3"/>
            <a:endCxn id="30" idx="1"/>
          </p:cNvCxnSpPr>
          <p:nvPr/>
        </p:nvCxnSpPr>
        <p:spPr>
          <a:xfrm flipV="1">
            <a:off x="4791742" y="4773932"/>
            <a:ext cx="499303" cy="34980"/>
          </a:xfrm>
          <a:prstGeom prst="straightConnector1">
            <a:avLst/>
          </a:prstGeom>
          <a:ln>
            <a:solidFill>
              <a:srgbClr val="177FAE"/>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010A761-0EC4-B54E-AB36-9FFCCE031904}"/>
              </a:ext>
            </a:extLst>
          </p:cNvPr>
          <p:cNvCxnSpPr>
            <a:cxnSpLocks/>
            <a:stCxn id="22" idx="3"/>
            <a:endCxn id="12" idx="1"/>
          </p:cNvCxnSpPr>
          <p:nvPr/>
        </p:nvCxnSpPr>
        <p:spPr>
          <a:xfrm flipV="1">
            <a:off x="6613085" y="2079275"/>
            <a:ext cx="605985" cy="159277"/>
          </a:xfrm>
          <a:prstGeom prst="straightConnector1">
            <a:avLst/>
          </a:prstGeom>
          <a:ln>
            <a:solidFill>
              <a:srgbClr val="16AD77"/>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88E413F-AC22-CF43-8784-221C7E4A31CC}"/>
              </a:ext>
            </a:extLst>
          </p:cNvPr>
          <p:cNvCxnSpPr>
            <a:stCxn id="23" idx="3"/>
            <a:endCxn id="19" idx="1"/>
          </p:cNvCxnSpPr>
          <p:nvPr/>
        </p:nvCxnSpPr>
        <p:spPr>
          <a:xfrm flipV="1">
            <a:off x="6613085" y="2720773"/>
            <a:ext cx="605985" cy="381190"/>
          </a:xfrm>
          <a:prstGeom prst="straightConnector1">
            <a:avLst/>
          </a:prstGeom>
          <a:ln>
            <a:solidFill>
              <a:srgbClr val="16AD77"/>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1A1FAD7-6EEF-6842-8436-22C34F0793EB}"/>
              </a:ext>
            </a:extLst>
          </p:cNvPr>
          <p:cNvCxnSpPr>
            <a:stCxn id="23" idx="3"/>
            <a:endCxn id="20" idx="1"/>
          </p:cNvCxnSpPr>
          <p:nvPr/>
        </p:nvCxnSpPr>
        <p:spPr>
          <a:xfrm flipV="1">
            <a:off x="6613085" y="2976308"/>
            <a:ext cx="617708" cy="125655"/>
          </a:xfrm>
          <a:prstGeom prst="straightConnector1">
            <a:avLst/>
          </a:prstGeom>
          <a:ln>
            <a:solidFill>
              <a:srgbClr val="16AD77"/>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4A0FC9A-7E3A-EA42-8E80-574F1246D8F5}"/>
              </a:ext>
            </a:extLst>
          </p:cNvPr>
          <p:cNvCxnSpPr>
            <a:cxnSpLocks/>
            <a:stCxn id="24" idx="3"/>
            <a:endCxn id="21" idx="1"/>
          </p:cNvCxnSpPr>
          <p:nvPr/>
        </p:nvCxnSpPr>
        <p:spPr>
          <a:xfrm flipV="1">
            <a:off x="6625979" y="3908075"/>
            <a:ext cx="602469" cy="48683"/>
          </a:xfrm>
          <a:prstGeom prst="straightConnector1">
            <a:avLst/>
          </a:prstGeom>
          <a:ln>
            <a:solidFill>
              <a:srgbClr val="16AD77"/>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5F0410D-8D6C-0745-ACDA-7E4B6312BBB0}"/>
              </a:ext>
            </a:extLst>
          </p:cNvPr>
          <p:cNvCxnSpPr>
            <a:stCxn id="23" idx="3"/>
            <a:endCxn id="26" idx="1"/>
          </p:cNvCxnSpPr>
          <p:nvPr/>
        </p:nvCxnSpPr>
        <p:spPr>
          <a:xfrm>
            <a:off x="6613085" y="3101963"/>
            <a:ext cx="617708" cy="124537"/>
          </a:xfrm>
          <a:prstGeom prst="straightConnector1">
            <a:avLst/>
          </a:prstGeom>
          <a:ln>
            <a:solidFill>
              <a:srgbClr val="16AD77"/>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F3D769C-0AFF-0A41-BD06-A4F9A305B093}"/>
              </a:ext>
            </a:extLst>
          </p:cNvPr>
          <p:cNvCxnSpPr>
            <a:stCxn id="24" idx="3"/>
            <a:endCxn id="27" idx="1"/>
          </p:cNvCxnSpPr>
          <p:nvPr/>
        </p:nvCxnSpPr>
        <p:spPr>
          <a:xfrm>
            <a:off x="6625979" y="3956758"/>
            <a:ext cx="604814" cy="220354"/>
          </a:xfrm>
          <a:prstGeom prst="straightConnector1">
            <a:avLst/>
          </a:prstGeom>
          <a:ln>
            <a:solidFill>
              <a:srgbClr val="16AD77"/>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02F9C8E-FE83-2741-A072-A15038BAC4E5}"/>
              </a:ext>
            </a:extLst>
          </p:cNvPr>
          <p:cNvCxnSpPr>
            <a:stCxn id="23" idx="3"/>
            <a:endCxn id="25" idx="1"/>
          </p:cNvCxnSpPr>
          <p:nvPr/>
        </p:nvCxnSpPr>
        <p:spPr>
          <a:xfrm>
            <a:off x="6613085" y="3101963"/>
            <a:ext cx="617708" cy="383543"/>
          </a:xfrm>
          <a:prstGeom prst="straightConnector1">
            <a:avLst/>
          </a:prstGeom>
          <a:ln>
            <a:solidFill>
              <a:srgbClr val="16AD77"/>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E3A12FA-ABC2-D448-8352-FEA31F849862}"/>
              </a:ext>
            </a:extLst>
          </p:cNvPr>
          <p:cNvCxnSpPr>
            <a:cxnSpLocks/>
            <a:stCxn id="22" idx="3"/>
            <a:endCxn id="13" idx="1"/>
          </p:cNvCxnSpPr>
          <p:nvPr/>
        </p:nvCxnSpPr>
        <p:spPr>
          <a:xfrm>
            <a:off x="6613085" y="2238552"/>
            <a:ext cx="605985" cy="101221"/>
          </a:xfrm>
          <a:prstGeom prst="straightConnector1">
            <a:avLst/>
          </a:prstGeom>
          <a:ln>
            <a:solidFill>
              <a:srgbClr val="16AD77"/>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9C2F8B4-E5AE-D444-A5AF-51D14EF6DD8D}"/>
              </a:ext>
            </a:extLst>
          </p:cNvPr>
          <p:cNvCxnSpPr>
            <a:stCxn id="30" idx="3"/>
            <a:endCxn id="31" idx="1"/>
          </p:cNvCxnSpPr>
          <p:nvPr/>
        </p:nvCxnSpPr>
        <p:spPr>
          <a:xfrm>
            <a:off x="6613084" y="4773932"/>
            <a:ext cx="631717" cy="1509"/>
          </a:xfrm>
          <a:prstGeom prst="straightConnector1">
            <a:avLst/>
          </a:prstGeom>
          <a:ln>
            <a:solidFill>
              <a:srgbClr val="16AD77"/>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C64E69E-8376-0848-A030-51BBF5976A00}"/>
              </a:ext>
            </a:extLst>
          </p:cNvPr>
          <p:cNvCxnSpPr>
            <a:stCxn id="6" idx="3"/>
            <a:endCxn id="7" idx="1"/>
          </p:cNvCxnSpPr>
          <p:nvPr/>
        </p:nvCxnSpPr>
        <p:spPr>
          <a:xfrm flipV="1">
            <a:off x="1806556" y="1873197"/>
            <a:ext cx="770176" cy="1756927"/>
          </a:xfrm>
          <a:prstGeom prst="straightConnector1">
            <a:avLst/>
          </a:prstGeom>
          <a:ln>
            <a:solidFill>
              <a:srgbClr val="177FAE"/>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C7F3B22-DDE2-7D48-B617-D9FB03A258FD}"/>
              </a:ext>
            </a:extLst>
          </p:cNvPr>
          <p:cNvCxnSpPr>
            <a:cxnSpLocks/>
            <a:stCxn id="6" idx="3"/>
            <a:endCxn id="9" idx="1"/>
          </p:cNvCxnSpPr>
          <p:nvPr/>
        </p:nvCxnSpPr>
        <p:spPr>
          <a:xfrm flipV="1">
            <a:off x="1806556" y="3177670"/>
            <a:ext cx="784244" cy="452454"/>
          </a:xfrm>
          <a:prstGeom prst="straightConnector1">
            <a:avLst/>
          </a:prstGeom>
          <a:ln>
            <a:solidFill>
              <a:srgbClr val="177FAE"/>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B33D823-A9AC-814D-BC87-B9045803F545}"/>
              </a:ext>
            </a:extLst>
          </p:cNvPr>
          <p:cNvCxnSpPr>
            <a:cxnSpLocks/>
            <a:stCxn id="6" idx="3"/>
            <a:endCxn id="10" idx="1"/>
          </p:cNvCxnSpPr>
          <p:nvPr/>
        </p:nvCxnSpPr>
        <p:spPr>
          <a:xfrm>
            <a:off x="1806556" y="3630124"/>
            <a:ext cx="761318" cy="1178788"/>
          </a:xfrm>
          <a:prstGeom prst="straightConnector1">
            <a:avLst/>
          </a:prstGeom>
          <a:ln>
            <a:solidFill>
              <a:srgbClr val="177FAE"/>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CB30334-8CAE-5D45-BBF2-11F726790538}"/>
              </a:ext>
            </a:extLst>
          </p:cNvPr>
          <p:cNvCxnSpPr>
            <a:cxnSpLocks/>
            <a:stCxn id="6" idx="3"/>
            <a:endCxn id="11" idx="1"/>
          </p:cNvCxnSpPr>
          <p:nvPr/>
        </p:nvCxnSpPr>
        <p:spPr>
          <a:xfrm>
            <a:off x="1806556" y="3630124"/>
            <a:ext cx="788933" cy="2490397"/>
          </a:xfrm>
          <a:prstGeom prst="straightConnector1">
            <a:avLst/>
          </a:prstGeom>
          <a:ln>
            <a:solidFill>
              <a:srgbClr val="177FAE"/>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31726F7E-897A-C946-A3F2-178679212A4D}"/>
              </a:ext>
            </a:extLst>
          </p:cNvPr>
          <p:cNvSpPr txBox="1"/>
          <p:nvPr/>
        </p:nvSpPr>
        <p:spPr>
          <a:xfrm>
            <a:off x="7321517" y="1451613"/>
            <a:ext cx="1391728" cy="430887"/>
          </a:xfrm>
          <a:prstGeom prst="rect">
            <a:avLst/>
          </a:prstGeom>
          <a:noFill/>
        </p:spPr>
        <p:txBody>
          <a:bodyPr wrap="none" rtlCol="0">
            <a:spAutoFit/>
          </a:bodyPr>
          <a:lstStyle/>
          <a:p>
            <a:pPr algn="ctr"/>
            <a:r>
              <a:rPr lang="en-US" sz="1100" dirty="0">
                <a:solidFill>
                  <a:srgbClr val="C99A28"/>
                </a:solidFill>
              </a:rPr>
              <a:t>Data Augmentation</a:t>
            </a:r>
          </a:p>
          <a:p>
            <a:pPr algn="ctr"/>
            <a:r>
              <a:rPr lang="en-US" sz="1100" dirty="0">
                <a:solidFill>
                  <a:srgbClr val="C99A28"/>
                </a:solidFill>
              </a:rPr>
              <a:t>Regularization</a:t>
            </a:r>
          </a:p>
        </p:txBody>
      </p:sp>
    </p:spTree>
    <p:extLst>
      <p:ext uri="{BB962C8B-B14F-4D97-AF65-F5344CB8AC3E}">
        <p14:creationId xmlns:p14="http://schemas.microsoft.com/office/powerpoint/2010/main" val="3901166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Preparation</a:t>
            </a:r>
          </a:p>
        </p:txBody>
      </p:sp>
      <p:sp>
        <p:nvSpPr>
          <p:cNvPr id="7" name="Content Placeholder 6"/>
          <p:cNvSpPr>
            <a:spLocks noGrp="1"/>
          </p:cNvSpPr>
          <p:nvPr>
            <p:ph idx="1"/>
          </p:nvPr>
        </p:nvSpPr>
        <p:spPr/>
        <p:txBody>
          <a:bodyPr/>
          <a:lstStyle/>
          <a:p>
            <a:r>
              <a:rPr lang="en-US" sz="1600" dirty="0"/>
              <a:t>Using pretrained models needs extraction of faces from images (package </a:t>
            </a:r>
            <a:r>
              <a:rPr lang="en-US" dirty="0" err="1"/>
              <a:t>mtcnn</a:t>
            </a:r>
            <a:r>
              <a:rPr lang="en-US" dirty="0"/>
              <a:t>==0.1.0)</a:t>
            </a:r>
            <a:endParaRPr lang="en-US" sz="1600" dirty="0"/>
          </a:p>
          <a:p>
            <a:r>
              <a:rPr lang="en-US" sz="1600" dirty="0"/>
              <a:t>Data images may include more than one face</a:t>
            </a:r>
          </a:p>
          <a:p>
            <a:pPr lvl="1"/>
            <a:r>
              <a:rPr lang="en-US" sz="1600" dirty="0"/>
              <a:t>Extract face with larger area</a:t>
            </a:r>
          </a:p>
          <a:p>
            <a:endParaRPr lang="en-US" sz="1600" dirty="0"/>
          </a:p>
          <a:p>
            <a:endParaRPr lang="en-US" sz="1600" dirty="0"/>
          </a:p>
          <a:p>
            <a:endParaRPr lang="en-US" sz="1600" dirty="0"/>
          </a:p>
          <a:p>
            <a:pPr marL="0" indent="0">
              <a:buNone/>
            </a:pPr>
            <a:endParaRPr lang="en-US" sz="1600" dirty="0"/>
          </a:p>
          <a:p>
            <a:endParaRPr lang="en-US" sz="1600" dirty="0"/>
          </a:p>
          <a:p>
            <a:endParaRPr lang="en-US" sz="1600" dirty="0"/>
          </a:p>
        </p:txBody>
      </p:sp>
      <p:sp>
        <p:nvSpPr>
          <p:cNvPr id="41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Font typeface="Wingdings" pitchFamily="2" charset="2"/>
              <a:buChar char="§"/>
              <a:defRPr sz="2800">
                <a:solidFill>
                  <a:schemeClr val="tx1"/>
                </a:solidFill>
                <a:latin typeface="Calibri" pitchFamily="34" charset="0"/>
              </a:defRPr>
            </a:lvl1pPr>
            <a:lvl2pPr marL="742950" indent="-285750" eaLnBrk="0" hangingPunct="0">
              <a:spcBef>
                <a:spcPct val="20000"/>
              </a:spcBef>
              <a:buClr>
                <a:srgbClr val="FF0000"/>
              </a:buClr>
              <a:buFont typeface="Wingdings" pitchFamily="2" charset="2"/>
              <a:buChar char="§"/>
              <a:defRPr sz="2400">
                <a:solidFill>
                  <a:schemeClr val="tx1"/>
                </a:solidFill>
                <a:latin typeface="Calibri" pitchFamily="34" charset="0"/>
              </a:defRPr>
            </a:lvl2pPr>
            <a:lvl3pPr marL="1143000" indent="-228600" eaLnBrk="0" hangingPunct="0">
              <a:spcBef>
                <a:spcPct val="20000"/>
              </a:spcBef>
              <a:buClr>
                <a:srgbClr val="00CC00"/>
              </a:buClr>
              <a:buFont typeface="Wingdings" pitchFamily="2" charset="2"/>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ClrTx/>
              <a:buFontTx/>
              <a:buNone/>
            </a:pPr>
            <a:r>
              <a:rPr lang="en-US" altLang="en-US" sz="1200" dirty="0">
                <a:solidFill>
                  <a:srgbClr val="898989"/>
                </a:solidFill>
              </a:rPr>
              <a:t>Tina Rezvanian</a:t>
            </a:r>
          </a:p>
        </p:txBody>
      </p:sp>
      <p:sp>
        <p:nvSpPr>
          <p:cNvPr id="5" name="Slide Number Placeholder 4"/>
          <p:cNvSpPr>
            <a:spLocks noGrp="1"/>
          </p:cNvSpPr>
          <p:nvPr>
            <p:ph type="sldNum" sz="quarter" idx="12"/>
          </p:nvPr>
        </p:nvSpPr>
        <p:spPr/>
        <p:txBody>
          <a:bodyPr/>
          <a:lstStyle/>
          <a:p>
            <a:pPr>
              <a:defRPr/>
            </a:pPr>
            <a:fld id="{76E1BF35-675D-491F-A687-B2C9BE79DFC7}" type="slidenum">
              <a:rPr lang="en-US" smtClean="0"/>
              <a:pPr>
                <a:defRPr/>
              </a:pPr>
              <a:t>4</a:t>
            </a:fld>
            <a:endParaRPr lang="en-US" dirty="0"/>
          </a:p>
        </p:txBody>
      </p:sp>
      <p:pic>
        <p:nvPicPr>
          <p:cNvPr id="2" name="Picture 1">
            <a:extLst>
              <a:ext uri="{FF2B5EF4-FFF2-40B4-BE49-F238E27FC236}">
                <a16:creationId xmlns:a16="http://schemas.microsoft.com/office/drawing/2014/main" id="{9B01C015-80E6-8046-9A1B-26ECED6488F7}"/>
              </a:ext>
            </a:extLst>
          </p:cNvPr>
          <p:cNvPicPr>
            <a:picLocks noChangeAspect="1"/>
          </p:cNvPicPr>
          <p:nvPr/>
        </p:nvPicPr>
        <p:blipFill>
          <a:blip r:embed="rId2"/>
          <a:stretch>
            <a:fillRect/>
          </a:stretch>
        </p:blipFill>
        <p:spPr>
          <a:xfrm>
            <a:off x="609600" y="1905000"/>
            <a:ext cx="4801772" cy="2292232"/>
          </a:xfrm>
          <a:prstGeom prst="rect">
            <a:avLst/>
          </a:prstGeom>
        </p:spPr>
      </p:pic>
      <p:pic>
        <p:nvPicPr>
          <p:cNvPr id="4" name="Picture 3">
            <a:extLst>
              <a:ext uri="{FF2B5EF4-FFF2-40B4-BE49-F238E27FC236}">
                <a16:creationId xmlns:a16="http://schemas.microsoft.com/office/drawing/2014/main" id="{C5C3F762-5033-714B-AB0D-A2A6D67D7526}"/>
              </a:ext>
            </a:extLst>
          </p:cNvPr>
          <p:cNvPicPr>
            <a:picLocks noChangeAspect="1"/>
          </p:cNvPicPr>
          <p:nvPr/>
        </p:nvPicPr>
        <p:blipFill>
          <a:blip r:embed="rId3"/>
          <a:stretch>
            <a:fillRect/>
          </a:stretch>
        </p:blipFill>
        <p:spPr>
          <a:xfrm>
            <a:off x="783172" y="4298280"/>
            <a:ext cx="1814404" cy="1779104"/>
          </a:xfrm>
          <a:prstGeom prst="rect">
            <a:avLst/>
          </a:prstGeom>
        </p:spPr>
      </p:pic>
      <p:pic>
        <p:nvPicPr>
          <p:cNvPr id="8" name="Picture 7">
            <a:extLst>
              <a:ext uri="{FF2B5EF4-FFF2-40B4-BE49-F238E27FC236}">
                <a16:creationId xmlns:a16="http://schemas.microsoft.com/office/drawing/2014/main" id="{9B247435-850A-D147-B7DF-879A3319B071}"/>
              </a:ext>
            </a:extLst>
          </p:cNvPr>
          <p:cNvPicPr>
            <a:picLocks noChangeAspect="1"/>
          </p:cNvPicPr>
          <p:nvPr/>
        </p:nvPicPr>
        <p:blipFill>
          <a:blip r:embed="rId4"/>
          <a:stretch>
            <a:fillRect/>
          </a:stretch>
        </p:blipFill>
        <p:spPr>
          <a:xfrm>
            <a:off x="3596968" y="4333264"/>
            <a:ext cx="1814404" cy="1779104"/>
          </a:xfrm>
          <a:prstGeom prst="rect">
            <a:avLst/>
          </a:prstGeom>
        </p:spPr>
      </p:pic>
      <p:sp>
        <p:nvSpPr>
          <p:cNvPr id="9" name="Right Arrow 8">
            <a:extLst>
              <a:ext uri="{FF2B5EF4-FFF2-40B4-BE49-F238E27FC236}">
                <a16:creationId xmlns:a16="http://schemas.microsoft.com/office/drawing/2014/main" id="{7CB13965-A0FC-4C46-BB73-F4D4FEB31602}"/>
              </a:ext>
            </a:extLst>
          </p:cNvPr>
          <p:cNvSpPr/>
          <p:nvPr/>
        </p:nvSpPr>
        <p:spPr>
          <a:xfrm>
            <a:off x="2857500" y="4994216"/>
            <a:ext cx="533400" cy="228600"/>
          </a:xfrm>
          <a:prstGeom prst="rightArrow">
            <a:avLst/>
          </a:prstGeom>
          <a:solidFill>
            <a:srgbClr val="FF2B4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A314A04-731A-8A4E-82D3-31CEE23A7D53}"/>
              </a:ext>
            </a:extLst>
          </p:cNvPr>
          <p:cNvSpPr txBox="1"/>
          <p:nvPr/>
        </p:nvSpPr>
        <p:spPr>
          <a:xfrm>
            <a:off x="1524000" y="2514600"/>
            <a:ext cx="533400" cy="228600"/>
          </a:xfrm>
          <a:prstGeom prst="rect">
            <a:avLst/>
          </a:prstGeom>
          <a:noFill/>
          <a:ln w="1905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569213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087B8-74C6-0B43-BF2A-B75E82A114AF}"/>
              </a:ext>
            </a:extLst>
          </p:cNvPr>
          <p:cNvSpPr>
            <a:spLocks noGrp="1"/>
          </p:cNvSpPr>
          <p:nvPr>
            <p:ph type="title"/>
          </p:nvPr>
        </p:nvSpPr>
        <p:spPr/>
        <p:txBody>
          <a:bodyPr>
            <a:normAutofit/>
          </a:bodyPr>
          <a:lstStyle/>
          <a:p>
            <a:r>
              <a:rPr lang="en-US" dirty="0"/>
              <a:t>Prediction using Existing Pretrained FR Models</a:t>
            </a:r>
          </a:p>
        </p:txBody>
      </p:sp>
      <p:sp>
        <p:nvSpPr>
          <p:cNvPr id="4" name="Footer Placeholder 3">
            <a:extLst>
              <a:ext uri="{FF2B5EF4-FFF2-40B4-BE49-F238E27FC236}">
                <a16:creationId xmlns:a16="http://schemas.microsoft.com/office/drawing/2014/main" id="{64EA3F97-DD75-9B47-848A-500478B229F8}"/>
              </a:ext>
            </a:extLst>
          </p:cNvPr>
          <p:cNvSpPr>
            <a:spLocks noGrp="1"/>
          </p:cNvSpPr>
          <p:nvPr>
            <p:ph type="ftr" sz="quarter" idx="11"/>
          </p:nvPr>
        </p:nvSpPr>
        <p:spPr/>
        <p:txBody>
          <a:bodyPr/>
          <a:lstStyle/>
          <a:p>
            <a:r>
              <a:rPr lang="en-US" altLang="en-US" dirty="0"/>
              <a:t>Tina Rezvanian</a:t>
            </a:r>
          </a:p>
        </p:txBody>
      </p:sp>
      <p:sp>
        <p:nvSpPr>
          <p:cNvPr id="5" name="Slide Number Placeholder 4">
            <a:extLst>
              <a:ext uri="{FF2B5EF4-FFF2-40B4-BE49-F238E27FC236}">
                <a16:creationId xmlns:a16="http://schemas.microsoft.com/office/drawing/2014/main" id="{B96F5AFC-0CEB-FD44-999A-AADD21448001}"/>
              </a:ext>
            </a:extLst>
          </p:cNvPr>
          <p:cNvSpPr>
            <a:spLocks noGrp="1"/>
          </p:cNvSpPr>
          <p:nvPr>
            <p:ph type="sldNum" sz="quarter" idx="12"/>
          </p:nvPr>
        </p:nvSpPr>
        <p:spPr/>
        <p:txBody>
          <a:bodyPr/>
          <a:lstStyle/>
          <a:p>
            <a:pPr>
              <a:defRPr/>
            </a:pPr>
            <a:fld id="{F8C3E294-9E12-4E24-B275-9BA1AC14E86B}" type="slidenum">
              <a:rPr lang="en-US" smtClean="0"/>
              <a:pPr>
                <a:defRPr/>
              </a:pPr>
              <a:t>5</a:t>
            </a:fld>
            <a:endParaRPr lang="en-US" dirty="0"/>
          </a:p>
        </p:txBody>
      </p:sp>
      <p:sp>
        <p:nvSpPr>
          <p:cNvPr id="7" name="Content Placeholder 2">
            <a:extLst>
              <a:ext uri="{FF2B5EF4-FFF2-40B4-BE49-F238E27FC236}">
                <a16:creationId xmlns:a16="http://schemas.microsoft.com/office/drawing/2014/main" id="{E182C43A-BB8E-A84E-9DD3-18482DDA639F}"/>
              </a:ext>
            </a:extLst>
          </p:cNvPr>
          <p:cNvSpPr txBox="1">
            <a:spLocks/>
          </p:cNvSpPr>
          <p:nvPr/>
        </p:nvSpPr>
        <p:spPr bwMode="auto">
          <a:xfrm>
            <a:off x="457200" y="4782191"/>
            <a:ext cx="3870248" cy="100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70C0"/>
              </a:buClr>
              <a:buFont typeface="Wingdings" pitchFamily="2" charset="2"/>
              <a:buChar char="§"/>
              <a:defRPr sz="1800" kern="1200" baseline="0">
                <a:solidFill>
                  <a:schemeClr val="tx1"/>
                </a:solidFill>
                <a:latin typeface="+mn-lt"/>
                <a:ea typeface="+mn-ea"/>
                <a:cs typeface="+mn-cs"/>
              </a:defRPr>
            </a:lvl1pPr>
            <a:lvl2pPr marL="742950" indent="-285750" algn="l" rtl="0" eaLnBrk="0" fontAlgn="base" hangingPunct="0">
              <a:spcBef>
                <a:spcPct val="20000"/>
              </a:spcBef>
              <a:spcAft>
                <a:spcPct val="0"/>
              </a:spcAft>
              <a:buClr>
                <a:srgbClr val="92D050"/>
              </a:buClr>
              <a:buFont typeface="Wingdings" pitchFamily="2" charset="2"/>
              <a:buChar char="§"/>
              <a:defRPr sz="1800" kern="1200" baseline="0">
                <a:solidFill>
                  <a:schemeClr val="tx1"/>
                </a:solidFill>
                <a:latin typeface="+mn-lt"/>
                <a:ea typeface="+mn-ea"/>
                <a:cs typeface="+mn-cs"/>
              </a:defRPr>
            </a:lvl2pPr>
            <a:lvl3pPr marL="1143000" indent="-228600" algn="l" rtl="0" eaLnBrk="0" fontAlgn="base" hangingPunct="0">
              <a:spcBef>
                <a:spcPct val="20000"/>
              </a:spcBef>
              <a:spcAft>
                <a:spcPct val="0"/>
              </a:spcAft>
              <a:buClr>
                <a:srgbClr val="FF0000"/>
              </a:buClr>
              <a:buFont typeface="Wingdings" pitchFamily="2" charset="2"/>
              <a:buChar char="§"/>
              <a:defRPr sz="1600" kern="1200" baseline="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Although VGGFace2 includes all 11 subjects in its classes, VGG16 and Resnet50 models trained on this dataset cannot correctly classify the faces!</a:t>
            </a:r>
          </a:p>
        </p:txBody>
      </p:sp>
      <p:sp>
        <p:nvSpPr>
          <p:cNvPr id="10" name="Content Placeholder 2">
            <a:extLst>
              <a:ext uri="{FF2B5EF4-FFF2-40B4-BE49-F238E27FC236}">
                <a16:creationId xmlns:a16="http://schemas.microsoft.com/office/drawing/2014/main" id="{609CF131-0CEA-BF4F-9D0E-A3FE08D1F32A}"/>
              </a:ext>
            </a:extLst>
          </p:cNvPr>
          <p:cNvSpPr txBox="1">
            <a:spLocks/>
          </p:cNvSpPr>
          <p:nvPr/>
        </p:nvSpPr>
        <p:spPr bwMode="auto">
          <a:xfrm>
            <a:off x="4722939" y="880791"/>
            <a:ext cx="4267199"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70C0"/>
              </a:buClr>
              <a:buFont typeface="Wingdings" pitchFamily="2" charset="2"/>
              <a:buChar char="§"/>
              <a:defRPr sz="1800" kern="1200" baseline="0">
                <a:solidFill>
                  <a:schemeClr val="tx1"/>
                </a:solidFill>
                <a:latin typeface="+mn-lt"/>
                <a:ea typeface="+mn-ea"/>
                <a:cs typeface="+mn-cs"/>
              </a:defRPr>
            </a:lvl1pPr>
            <a:lvl2pPr marL="742950" indent="-285750" algn="l" rtl="0" eaLnBrk="0" fontAlgn="base" hangingPunct="0">
              <a:spcBef>
                <a:spcPct val="20000"/>
              </a:spcBef>
              <a:spcAft>
                <a:spcPct val="0"/>
              </a:spcAft>
              <a:buClr>
                <a:srgbClr val="92D050"/>
              </a:buClr>
              <a:buFont typeface="Wingdings" pitchFamily="2" charset="2"/>
              <a:buChar char="§"/>
              <a:defRPr sz="1800" kern="1200" baseline="0">
                <a:solidFill>
                  <a:schemeClr val="tx1"/>
                </a:solidFill>
                <a:latin typeface="+mn-lt"/>
                <a:ea typeface="+mn-ea"/>
                <a:cs typeface="+mn-cs"/>
              </a:defRPr>
            </a:lvl2pPr>
            <a:lvl3pPr marL="1143000" indent="-228600" algn="l" rtl="0" eaLnBrk="0" fontAlgn="base" hangingPunct="0">
              <a:spcBef>
                <a:spcPct val="20000"/>
              </a:spcBef>
              <a:spcAft>
                <a:spcPct val="0"/>
              </a:spcAft>
              <a:buClr>
                <a:srgbClr val="FF0000"/>
              </a:buClr>
              <a:buFont typeface="Wingdings" pitchFamily="2" charset="2"/>
              <a:buChar char="§"/>
              <a:defRPr sz="1600" kern="1200" baseline="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Create a folder of candidate images from 11 celebrities</a:t>
            </a:r>
          </a:p>
          <a:p>
            <a:r>
              <a:rPr lang="en-US" sz="1400" dirty="0" err="1"/>
              <a:t>VGGFace</a:t>
            </a:r>
            <a:r>
              <a:rPr lang="en-US" sz="1400" dirty="0"/>
              <a:t> models: VGG16 and Resnet50 models trained on the VGGFace2 and  dataset are downloaded from </a:t>
            </a:r>
            <a:r>
              <a:rPr lang="en-US" sz="1400" dirty="0" err="1"/>
              <a:t>keras_vggface</a:t>
            </a:r>
            <a:endParaRPr lang="en-US" sz="1400" dirty="0"/>
          </a:p>
          <a:p>
            <a:r>
              <a:rPr lang="en-US" sz="1400" dirty="0"/>
              <a:t>VGGFace2 dataset, developed by researchers at the Visual Geometry Group at Oxford, includes faces across different poses and ages. The whole dataset contains 9131 celebrities</a:t>
            </a:r>
          </a:p>
        </p:txBody>
      </p:sp>
      <p:pic>
        <p:nvPicPr>
          <p:cNvPr id="11" name="Picture 10">
            <a:extLst>
              <a:ext uri="{FF2B5EF4-FFF2-40B4-BE49-F238E27FC236}">
                <a16:creationId xmlns:a16="http://schemas.microsoft.com/office/drawing/2014/main" id="{16459D93-9A4C-B644-B6F6-17C1F20CD588}"/>
              </a:ext>
            </a:extLst>
          </p:cNvPr>
          <p:cNvPicPr>
            <a:picLocks noChangeAspect="1"/>
          </p:cNvPicPr>
          <p:nvPr/>
        </p:nvPicPr>
        <p:blipFill>
          <a:blip r:embed="rId2"/>
          <a:stretch>
            <a:fillRect/>
          </a:stretch>
        </p:blipFill>
        <p:spPr>
          <a:xfrm>
            <a:off x="4674946" y="3305152"/>
            <a:ext cx="4267198" cy="3309178"/>
          </a:xfrm>
          <a:prstGeom prst="rect">
            <a:avLst/>
          </a:prstGeom>
        </p:spPr>
      </p:pic>
      <p:pic>
        <p:nvPicPr>
          <p:cNvPr id="12" name="Picture 11">
            <a:extLst>
              <a:ext uri="{FF2B5EF4-FFF2-40B4-BE49-F238E27FC236}">
                <a16:creationId xmlns:a16="http://schemas.microsoft.com/office/drawing/2014/main" id="{8B7B86B5-2390-004D-B017-76A6BBB05C8A}"/>
              </a:ext>
            </a:extLst>
          </p:cNvPr>
          <p:cNvPicPr>
            <a:picLocks noChangeAspect="1"/>
          </p:cNvPicPr>
          <p:nvPr/>
        </p:nvPicPr>
        <p:blipFill>
          <a:blip r:embed="rId3"/>
          <a:stretch>
            <a:fillRect/>
          </a:stretch>
        </p:blipFill>
        <p:spPr>
          <a:xfrm>
            <a:off x="558685" y="880791"/>
            <a:ext cx="4164254" cy="3846229"/>
          </a:xfrm>
          <a:prstGeom prst="rect">
            <a:avLst/>
          </a:prstGeom>
        </p:spPr>
      </p:pic>
      <p:sp>
        <p:nvSpPr>
          <p:cNvPr id="13" name="Rectangle 12">
            <a:extLst>
              <a:ext uri="{FF2B5EF4-FFF2-40B4-BE49-F238E27FC236}">
                <a16:creationId xmlns:a16="http://schemas.microsoft.com/office/drawing/2014/main" id="{0351303E-3C44-4F44-9FA7-C8626E702192}"/>
              </a:ext>
            </a:extLst>
          </p:cNvPr>
          <p:cNvSpPr/>
          <p:nvPr/>
        </p:nvSpPr>
        <p:spPr>
          <a:xfrm>
            <a:off x="609600" y="5832391"/>
            <a:ext cx="3631584" cy="461665"/>
          </a:xfrm>
          <a:prstGeom prst="rect">
            <a:avLst/>
          </a:prstGeom>
          <a:solidFill>
            <a:srgbClr val="FFC000"/>
          </a:solidFill>
        </p:spPr>
        <p:txBody>
          <a:bodyPr wrap="square">
            <a:spAutoFit/>
          </a:bodyPr>
          <a:lstStyle/>
          <a:p>
            <a:r>
              <a:rPr lang="en-US" sz="1200" dirty="0"/>
              <a:t>VGG16 and ResNet50 models correctly identify 3 and 0 faces out of 11 faces respectively</a:t>
            </a:r>
          </a:p>
        </p:txBody>
      </p:sp>
    </p:spTree>
    <p:extLst>
      <p:ext uri="{BB962C8B-B14F-4D97-AF65-F5344CB8AC3E}">
        <p14:creationId xmlns:p14="http://schemas.microsoft.com/office/powerpoint/2010/main" val="622678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476CD-65E8-1948-8DDC-2657BC568AA9}"/>
              </a:ext>
            </a:extLst>
          </p:cNvPr>
          <p:cNvSpPr>
            <a:spLocks noGrp="1"/>
          </p:cNvSpPr>
          <p:nvPr>
            <p:ph idx="1"/>
          </p:nvPr>
        </p:nvSpPr>
        <p:spPr/>
        <p:txBody>
          <a:bodyPr/>
          <a:lstStyle/>
          <a:p>
            <a:r>
              <a:rPr lang="en-US" sz="1400" dirty="0"/>
              <a:t>Extract features and labels in train, validation, and test folders by predicting from the convolutional base of the </a:t>
            </a:r>
            <a:r>
              <a:rPr lang="en-US" sz="1400" dirty="0" err="1"/>
              <a:t>VGGFace</a:t>
            </a:r>
            <a:r>
              <a:rPr lang="en-US" sz="1400" dirty="0"/>
              <a:t> models </a:t>
            </a:r>
          </a:p>
          <a:p>
            <a:r>
              <a:rPr lang="en-US" sz="1400" dirty="0"/>
              <a:t>Created models using the extracted features</a:t>
            </a:r>
          </a:p>
          <a:p>
            <a:r>
              <a:rPr lang="en-US" sz="1400" dirty="0"/>
              <a:t>Reshape them to be inputted into a model with dense layers</a:t>
            </a:r>
          </a:p>
          <a:p>
            <a:r>
              <a:rPr lang="en-US" sz="1400" dirty="0"/>
              <a:t>Use dropouts and regularizes for regularization to avoid overfitting</a:t>
            </a:r>
          </a:p>
          <a:p>
            <a:endParaRPr lang="en-US" sz="1400" dirty="0"/>
          </a:p>
          <a:p>
            <a:endParaRPr lang="en-US" sz="1400" dirty="0"/>
          </a:p>
          <a:p>
            <a:endParaRPr lang="en-US" sz="1400" dirty="0"/>
          </a:p>
        </p:txBody>
      </p:sp>
      <p:sp>
        <p:nvSpPr>
          <p:cNvPr id="4" name="Footer Placeholder 3">
            <a:extLst>
              <a:ext uri="{FF2B5EF4-FFF2-40B4-BE49-F238E27FC236}">
                <a16:creationId xmlns:a16="http://schemas.microsoft.com/office/drawing/2014/main" id="{7A1AC851-0D8D-DD4B-9503-CF188857BF57}"/>
              </a:ext>
            </a:extLst>
          </p:cNvPr>
          <p:cNvSpPr>
            <a:spLocks noGrp="1"/>
          </p:cNvSpPr>
          <p:nvPr>
            <p:ph type="ftr" sz="quarter" idx="11"/>
          </p:nvPr>
        </p:nvSpPr>
        <p:spPr/>
        <p:txBody>
          <a:bodyPr/>
          <a:lstStyle/>
          <a:p>
            <a:r>
              <a:rPr lang="en-US" altLang="en-US" dirty="0"/>
              <a:t>Tina Rezvanian</a:t>
            </a:r>
          </a:p>
        </p:txBody>
      </p:sp>
      <p:sp>
        <p:nvSpPr>
          <p:cNvPr id="5" name="Slide Number Placeholder 4">
            <a:extLst>
              <a:ext uri="{FF2B5EF4-FFF2-40B4-BE49-F238E27FC236}">
                <a16:creationId xmlns:a16="http://schemas.microsoft.com/office/drawing/2014/main" id="{AB08D101-9540-F84D-9EFF-E3366BB977FD}"/>
              </a:ext>
            </a:extLst>
          </p:cNvPr>
          <p:cNvSpPr>
            <a:spLocks noGrp="1"/>
          </p:cNvSpPr>
          <p:nvPr>
            <p:ph type="sldNum" sz="quarter" idx="12"/>
          </p:nvPr>
        </p:nvSpPr>
        <p:spPr/>
        <p:txBody>
          <a:bodyPr/>
          <a:lstStyle/>
          <a:p>
            <a:pPr>
              <a:defRPr/>
            </a:pPr>
            <a:fld id="{F8C3E294-9E12-4E24-B275-9BA1AC14E86B}" type="slidenum">
              <a:rPr lang="en-US" smtClean="0"/>
              <a:pPr>
                <a:defRPr/>
              </a:pPr>
              <a:t>6</a:t>
            </a:fld>
            <a:endParaRPr lang="en-US" dirty="0"/>
          </a:p>
        </p:txBody>
      </p:sp>
      <p:pic>
        <p:nvPicPr>
          <p:cNvPr id="8" name="Picture 7">
            <a:extLst>
              <a:ext uri="{FF2B5EF4-FFF2-40B4-BE49-F238E27FC236}">
                <a16:creationId xmlns:a16="http://schemas.microsoft.com/office/drawing/2014/main" id="{1411877D-950A-B44A-A0DF-A82689230FAA}"/>
              </a:ext>
            </a:extLst>
          </p:cNvPr>
          <p:cNvPicPr>
            <a:picLocks noChangeAspect="1"/>
          </p:cNvPicPr>
          <p:nvPr/>
        </p:nvPicPr>
        <p:blipFill>
          <a:blip r:embed="rId2"/>
          <a:stretch>
            <a:fillRect/>
          </a:stretch>
        </p:blipFill>
        <p:spPr>
          <a:xfrm>
            <a:off x="891324" y="2460211"/>
            <a:ext cx="4025519" cy="2376511"/>
          </a:xfrm>
          <a:prstGeom prst="rect">
            <a:avLst/>
          </a:prstGeom>
        </p:spPr>
      </p:pic>
      <p:pic>
        <p:nvPicPr>
          <p:cNvPr id="9" name="Picture 8">
            <a:extLst>
              <a:ext uri="{FF2B5EF4-FFF2-40B4-BE49-F238E27FC236}">
                <a16:creationId xmlns:a16="http://schemas.microsoft.com/office/drawing/2014/main" id="{53FC4DB8-FE4C-4F42-AE4B-4D46F5121FB2}"/>
              </a:ext>
            </a:extLst>
          </p:cNvPr>
          <p:cNvPicPr>
            <a:picLocks noChangeAspect="1"/>
          </p:cNvPicPr>
          <p:nvPr/>
        </p:nvPicPr>
        <p:blipFill rotWithShape="1">
          <a:blip r:embed="rId3"/>
          <a:srcRect l="-1" r="41226"/>
          <a:stretch/>
        </p:blipFill>
        <p:spPr>
          <a:xfrm>
            <a:off x="5307770" y="2561953"/>
            <a:ext cx="2896255" cy="3891279"/>
          </a:xfrm>
          <a:prstGeom prst="rect">
            <a:avLst/>
          </a:prstGeom>
        </p:spPr>
      </p:pic>
      <p:pic>
        <p:nvPicPr>
          <p:cNvPr id="10" name="Picture 9">
            <a:extLst>
              <a:ext uri="{FF2B5EF4-FFF2-40B4-BE49-F238E27FC236}">
                <a16:creationId xmlns:a16="http://schemas.microsoft.com/office/drawing/2014/main" id="{FAD6E079-202F-AE4F-99F9-CB6CFD5C674E}"/>
              </a:ext>
            </a:extLst>
          </p:cNvPr>
          <p:cNvPicPr>
            <a:picLocks noChangeAspect="1"/>
          </p:cNvPicPr>
          <p:nvPr/>
        </p:nvPicPr>
        <p:blipFill rotWithShape="1">
          <a:blip r:embed="rId4"/>
          <a:srcRect l="699"/>
          <a:stretch/>
        </p:blipFill>
        <p:spPr>
          <a:xfrm>
            <a:off x="535745" y="4914509"/>
            <a:ext cx="4660656" cy="1306048"/>
          </a:xfrm>
          <a:prstGeom prst="rect">
            <a:avLst/>
          </a:prstGeom>
        </p:spPr>
      </p:pic>
      <p:pic>
        <p:nvPicPr>
          <p:cNvPr id="13" name="Picture 12">
            <a:extLst>
              <a:ext uri="{FF2B5EF4-FFF2-40B4-BE49-F238E27FC236}">
                <a16:creationId xmlns:a16="http://schemas.microsoft.com/office/drawing/2014/main" id="{74DF80B9-ED03-C842-BBF8-3B9D51C86220}"/>
              </a:ext>
            </a:extLst>
          </p:cNvPr>
          <p:cNvPicPr>
            <a:picLocks noChangeAspect="1"/>
          </p:cNvPicPr>
          <p:nvPr/>
        </p:nvPicPr>
        <p:blipFill>
          <a:blip r:embed="rId5"/>
          <a:stretch>
            <a:fillRect/>
          </a:stretch>
        </p:blipFill>
        <p:spPr>
          <a:xfrm>
            <a:off x="609600" y="2155637"/>
            <a:ext cx="5475502" cy="283592"/>
          </a:xfrm>
          <a:prstGeom prst="rect">
            <a:avLst/>
          </a:prstGeom>
        </p:spPr>
      </p:pic>
      <p:sp>
        <p:nvSpPr>
          <p:cNvPr id="16" name="Title 1">
            <a:extLst>
              <a:ext uri="{FF2B5EF4-FFF2-40B4-BE49-F238E27FC236}">
                <a16:creationId xmlns:a16="http://schemas.microsoft.com/office/drawing/2014/main" id="{D9A3E976-91E1-2440-B61B-19637E0783AF}"/>
              </a:ext>
            </a:extLst>
          </p:cNvPr>
          <p:cNvSpPr>
            <a:spLocks noGrp="1"/>
          </p:cNvSpPr>
          <p:nvPr>
            <p:ph type="title"/>
          </p:nvPr>
        </p:nvSpPr>
        <p:spPr/>
        <p:txBody>
          <a:bodyPr>
            <a:normAutofit/>
          </a:bodyPr>
          <a:lstStyle/>
          <a:p>
            <a:r>
              <a:rPr lang="en-US" dirty="0"/>
              <a:t>Feature Extraction</a:t>
            </a:r>
          </a:p>
        </p:txBody>
      </p:sp>
      <p:sp>
        <p:nvSpPr>
          <p:cNvPr id="17" name="TextBox 16">
            <a:extLst>
              <a:ext uri="{FF2B5EF4-FFF2-40B4-BE49-F238E27FC236}">
                <a16:creationId xmlns:a16="http://schemas.microsoft.com/office/drawing/2014/main" id="{895FE013-7F7E-C34E-8A6A-44E6546B7378}"/>
              </a:ext>
            </a:extLst>
          </p:cNvPr>
          <p:cNvSpPr txBox="1"/>
          <p:nvPr/>
        </p:nvSpPr>
        <p:spPr>
          <a:xfrm>
            <a:off x="1143000" y="3197593"/>
            <a:ext cx="2438400" cy="215444"/>
          </a:xfrm>
          <a:prstGeom prst="rect">
            <a:avLst/>
          </a:prstGeom>
          <a:noFill/>
          <a:ln w="19050">
            <a:solidFill>
              <a:srgbClr val="FF0000"/>
            </a:solidFill>
          </a:ln>
        </p:spPr>
        <p:txBody>
          <a:bodyPr wrap="square" rtlCol="0">
            <a:spAutoFit/>
          </a:bodyPr>
          <a:lstStyle/>
          <a:p>
            <a:endParaRPr lang="en-US" sz="800" dirty="0"/>
          </a:p>
        </p:txBody>
      </p:sp>
      <p:sp>
        <p:nvSpPr>
          <p:cNvPr id="19" name="TextBox 18">
            <a:extLst>
              <a:ext uri="{FF2B5EF4-FFF2-40B4-BE49-F238E27FC236}">
                <a16:creationId xmlns:a16="http://schemas.microsoft.com/office/drawing/2014/main" id="{46DA047D-DA81-D441-932F-9210BFE36CC3}"/>
              </a:ext>
            </a:extLst>
          </p:cNvPr>
          <p:cNvSpPr txBox="1"/>
          <p:nvPr/>
        </p:nvSpPr>
        <p:spPr>
          <a:xfrm>
            <a:off x="1905000" y="5774423"/>
            <a:ext cx="1600200" cy="169177"/>
          </a:xfrm>
          <a:prstGeom prst="rect">
            <a:avLst/>
          </a:prstGeom>
          <a:noFill/>
          <a:ln w="19050">
            <a:solidFill>
              <a:srgbClr val="FF0000"/>
            </a:solidFill>
          </a:ln>
        </p:spPr>
        <p:txBody>
          <a:bodyPr wrap="square" rtlCol="0">
            <a:spAutoFit/>
          </a:bodyPr>
          <a:lstStyle/>
          <a:p>
            <a:endParaRPr lang="en-US" dirty="0"/>
          </a:p>
        </p:txBody>
      </p:sp>
      <p:sp>
        <p:nvSpPr>
          <p:cNvPr id="20" name="TextBox 19">
            <a:extLst>
              <a:ext uri="{FF2B5EF4-FFF2-40B4-BE49-F238E27FC236}">
                <a16:creationId xmlns:a16="http://schemas.microsoft.com/office/drawing/2014/main" id="{87C7EC58-E227-1448-9C3F-9172BE19B68D}"/>
              </a:ext>
            </a:extLst>
          </p:cNvPr>
          <p:cNvSpPr txBox="1"/>
          <p:nvPr/>
        </p:nvSpPr>
        <p:spPr>
          <a:xfrm>
            <a:off x="4384630" y="4526169"/>
            <a:ext cx="880730" cy="861774"/>
          </a:xfrm>
          <a:prstGeom prst="rect">
            <a:avLst/>
          </a:prstGeom>
          <a:solidFill>
            <a:srgbClr val="EEB62F"/>
          </a:solidFill>
          <a:ln>
            <a:solidFill>
              <a:srgbClr val="EEB62F"/>
            </a:solidFill>
          </a:ln>
        </p:spPr>
        <p:txBody>
          <a:bodyPr wrap="square" rtlCol="0">
            <a:spAutoFit/>
          </a:bodyPr>
          <a:lstStyle/>
          <a:p>
            <a:r>
              <a:rPr lang="en-US" sz="1000" dirty="0"/>
              <a:t>Training is set twice size of validation set</a:t>
            </a:r>
          </a:p>
        </p:txBody>
      </p:sp>
    </p:spTree>
    <p:extLst>
      <p:ext uri="{BB962C8B-B14F-4D97-AF65-F5344CB8AC3E}">
        <p14:creationId xmlns:p14="http://schemas.microsoft.com/office/powerpoint/2010/main" val="1215832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38580-9EF5-A84C-A3D4-98A626096989}"/>
              </a:ext>
            </a:extLst>
          </p:cNvPr>
          <p:cNvSpPr>
            <a:spLocks noGrp="1"/>
          </p:cNvSpPr>
          <p:nvPr>
            <p:ph type="title"/>
          </p:nvPr>
        </p:nvSpPr>
        <p:spPr/>
        <p:txBody>
          <a:bodyPr>
            <a:normAutofit/>
          </a:bodyPr>
          <a:lstStyle/>
          <a:p>
            <a:r>
              <a:rPr lang="en-US" dirty="0"/>
              <a:t>Feature Extraction</a:t>
            </a:r>
          </a:p>
        </p:txBody>
      </p:sp>
      <p:sp>
        <p:nvSpPr>
          <p:cNvPr id="4" name="Footer Placeholder 3">
            <a:extLst>
              <a:ext uri="{FF2B5EF4-FFF2-40B4-BE49-F238E27FC236}">
                <a16:creationId xmlns:a16="http://schemas.microsoft.com/office/drawing/2014/main" id="{0E8AB5A0-34D3-864F-B264-1C7E0A96D4BB}"/>
              </a:ext>
            </a:extLst>
          </p:cNvPr>
          <p:cNvSpPr>
            <a:spLocks noGrp="1"/>
          </p:cNvSpPr>
          <p:nvPr>
            <p:ph type="ftr" sz="quarter" idx="11"/>
          </p:nvPr>
        </p:nvSpPr>
        <p:spPr/>
        <p:txBody>
          <a:bodyPr/>
          <a:lstStyle/>
          <a:p>
            <a:r>
              <a:rPr lang="en-US" altLang="en-US" dirty="0"/>
              <a:t>Tina Rezvanian</a:t>
            </a:r>
          </a:p>
        </p:txBody>
      </p:sp>
      <p:sp>
        <p:nvSpPr>
          <p:cNvPr id="5" name="Slide Number Placeholder 4">
            <a:extLst>
              <a:ext uri="{FF2B5EF4-FFF2-40B4-BE49-F238E27FC236}">
                <a16:creationId xmlns:a16="http://schemas.microsoft.com/office/drawing/2014/main" id="{17A799E6-7759-A447-B2BA-25E4253DA32D}"/>
              </a:ext>
            </a:extLst>
          </p:cNvPr>
          <p:cNvSpPr>
            <a:spLocks noGrp="1"/>
          </p:cNvSpPr>
          <p:nvPr>
            <p:ph type="sldNum" sz="quarter" idx="12"/>
          </p:nvPr>
        </p:nvSpPr>
        <p:spPr/>
        <p:txBody>
          <a:bodyPr/>
          <a:lstStyle/>
          <a:p>
            <a:pPr>
              <a:defRPr/>
            </a:pPr>
            <a:fld id="{F8C3E294-9E12-4E24-B275-9BA1AC14E86B}" type="slidenum">
              <a:rPr lang="en-US" smtClean="0"/>
              <a:pPr>
                <a:defRPr/>
              </a:pPr>
              <a:t>7</a:t>
            </a:fld>
            <a:endParaRPr lang="en-US" dirty="0"/>
          </a:p>
        </p:txBody>
      </p:sp>
      <p:pic>
        <p:nvPicPr>
          <p:cNvPr id="8" name="Picture 7">
            <a:extLst>
              <a:ext uri="{FF2B5EF4-FFF2-40B4-BE49-F238E27FC236}">
                <a16:creationId xmlns:a16="http://schemas.microsoft.com/office/drawing/2014/main" id="{068563CC-F1CE-DB4F-B65E-17AE3D911BB6}"/>
              </a:ext>
            </a:extLst>
          </p:cNvPr>
          <p:cNvPicPr>
            <a:picLocks noChangeAspect="1"/>
          </p:cNvPicPr>
          <p:nvPr/>
        </p:nvPicPr>
        <p:blipFill>
          <a:blip r:embed="rId2"/>
          <a:stretch>
            <a:fillRect/>
          </a:stretch>
        </p:blipFill>
        <p:spPr>
          <a:xfrm>
            <a:off x="2590801" y="814016"/>
            <a:ext cx="6130737" cy="2732427"/>
          </a:xfrm>
          <a:prstGeom prst="rect">
            <a:avLst/>
          </a:prstGeom>
        </p:spPr>
      </p:pic>
      <p:pic>
        <p:nvPicPr>
          <p:cNvPr id="9" name="Picture 8">
            <a:extLst>
              <a:ext uri="{FF2B5EF4-FFF2-40B4-BE49-F238E27FC236}">
                <a16:creationId xmlns:a16="http://schemas.microsoft.com/office/drawing/2014/main" id="{4F61B09E-0ACE-9046-AFAD-0A0597A0A6F1}"/>
              </a:ext>
            </a:extLst>
          </p:cNvPr>
          <p:cNvPicPr>
            <a:picLocks noChangeAspect="1"/>
          </p:cNvPicPr>
          <p:nvPr/>
        </p:nvPicPr>
        <p:blipFill>
          <a:blip r:embed="rId3"/>
          <a:stretch>
            <a:fillRect/>
          </a:stretch>
        </p:blipFill>
        <p:spPr>
          <a:xfrm>
            <a:off x="2608522" y="3541127"/>
            <a:ext cx="6130737" cy="2732427"/>
          </a:xfrm>
          <a:prstGeom prst="rect">
            <a:avLst/>
          </a:prstGeom>
        </p:spPr>
      </p:pic>
      <p:sp>
        <p:nvSpPr>
          <p:cNvPr id="11" name="Content Placeholder 2">
            <a:extLst>
              <a:ext uri="{FF2B5EF4-FFF2-40B4-BE49-F238E27FC236}">
                <a16:creationId xmlns:a16="http://schemas.microsoft.com/office/drawing/2014/main" id="{EB4E1D56-CCD1-0740-99C6-07391E556D57}"/>
              </a:ext>
            </a:extLst>
          </p:cNvPr>
          <p:cNvSpPr txBox="1">
            <a:spLocks/>
          </p:cNvSpPr>
          <p:nvPr/>
        </p:nvSpPr>
        <p:spPr bwMode="auto">
          <a:xfrm>
            <a:off x="228601" y="1781587"/>
            <a:ext cx="2362200" cy="715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70C0"/>
              </a:buClr>
              <a:buFont typeface="Wingdings" pitchFamily="2" charset="2"/>
              <a:buChar char="§"/>
              <a:defRPr sz="1800" kern="1200" baseline="0">
                <a:solidFill>
                  <a:schemeClr val="tx1"/>
                </a:solidFill>
                <a:latin typeface="+mn-lt"/>
                <a:ea typeface="+mn-ea"/>
                <a:cs typeface="+mn-cs"/>
              </a:defRPr>
            </a:lvl1pPr>
            <a:lvl2pPr marL="742950" indent="-285750" algn="l" rtl="0" eaLnBrk="0" fontAlgn="base" hangingPunct="0">
              <a:spcBef>
                <a:spcPct val="20000"/>
              </a:spcBef>
              <a:spcAft>
                <a:spcPct val="0"/>
              </a:spcAft>
              <a:buClr>
                <a:srgbClr val="92D050"/>
              </a:buClr>
              <a:buFont typeface="Wingdings" pitchFamily="2" charset="2"/>
              <a:buChar char="§"/>
              <a:defRPr sz="1800" kern="1200" baseline="0">
                <a:solidFill>
                  <a:schemeClr val="tx1"/>
                </a:solidFill>
                <a:latin typeface="+mn-lt"/>
                <a:ea typeface="+mn-ea"/>
                <a:cs typeface="+mn-cs"/>
              </a:defRPr>
            </a:lvl2pPr>
            <a:lvl3pPr marL="1143000" indent="-228600" algn="l" rtl="0" eaLnBrk="0" fontAlgn="base" hangingPunct="0">
              <a:spcBef>
                <a:spcPct val="20000"/>
              </a:spcBef>
              <a:spcAft>
                <a:spcPct val="0"/>
              </a:spcAft>
              <a:buClr>
                <a:srgbClr val="FF0000"/>
              </a:buClr>
              <a:buFont typeface="Wingdings" pitchFamily="2" charset="2"/>
              <a:buChar char="§"/>
              <a:defRPr sz="1600" kern="1200" baseline="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VGG16: </a:t>
            </a:r>
          </a:p>
          <a:p>
            <a:r>
              <a:rPr lang="en-US" sz="1400" dirty="0" err="1"/>
              <a:t>val_loss</a:t>
            </a:r>
            <a:r>
              <a:rPr lang="en-US" sz="1400" dirty="0"/>
              <a:t>: 0.0432 </a:t>
            </a:r>
          </a:p>
          <a:p>
            <a:r>
              <a:rPr lang="en-US" sz="1400" dirty="0" err="1"/>
              <a:t>val_accuracy</a:t>
            </a:r>
            <a:r>
              <a:rPr lang="en-US" sz="1400" dirty="0"/>
              <a:t>: 0.9844</a:t>
            </a:r>
          </a:p>
        </p:txBody>
      </p:sp>
      <p:sp>
        <p:nvSpPr>
          <p:cNvPr id="12" name="Content Placeholder 2">
            <a:extLst>
              <a:ext uri="{FF2B5EF4-FFF2-40B4-BE49-F238E27FC236}">
                <a16:creationId xmlns:a16="http://schemas.microsoft.com/office/drawing/2014/main" id="{BD91A42D-6BED-F443-93AF-907C2C8CD26D}"/>
              </a:ext>
            </a:extLst>
          </p:cNvPr>
          <p:cNvSpPr txBox="1">
            <a:spLocks/>
          </p:cNvSpPr>
          <p:nvPr/>
        </p:nvSpPr>
        <p:spPr bwMode="auto">
          <a:xfrm>
            <a:off x="304800" y="4564340"/>
            <a:ext cx="3733800" cy="647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70C0"/>
              </a:buClr>
              <a:buFont typeface="Wingdings" pitchFamily="2" charset="2"/>
              <a:buChar char="§"/>
              <a:defRPr sz="1800" kern="1200" baseline="0">
                <a:solidFill>
                  <a:schemeClr val="tx1"/>
                </a:solidFill>
                <a:latin typeface="+mn-lt"/>
                <a:ea typeface="+mn-ea"/>
                <a:cs typeface="+mn-cs"/>
              </a:defRPr>
            </a:lvl1pPr>
            <a:lvl2pPr marL="742950" indent="-285750" algn="l" rtl="0" eaLnBrk="0" fontAlgn="base" hangingPunct="0">
              <a:spcBef>
                <a:spcPct val="20000"/>
              </a:spcBef>
              <a:spcAft>
                <a:spcPct val="0"/>
              </a:spcAft>
              <a:buClr>
                <a:srgbClr val="92D050"/>
              </a:buClr>
              <a:buFont typeface="Wingdings" pitchFamily="2" charset="2"/>
              <a:buChar char="§"/>
              <a:defRPr sz="1800" kern="1200" baseline="0">
                <a:solidFill>
                  <a:schemeClr val="tx1"/>
                </a:solidFill>
                <a:latin typeface="+mn-lt"/>
                <a:ea typeface="+mn-ea"/>
                <a:cs typeface="+mn-cs"/>
              </a:defRPr>
            </a:lvl2pPr>
            <a:lvl3pPr marL="1143000" indent="-228600" algn="l" rtl="0" eaLnBrk="0" fontAlgn="base" hangingPunct="0">
              <a:spcBef>
                <a:spcPct val="20000"/>
              </a:spcBef>
              <a:spcAft>
                <a:spcPct val="0"/>
              </a:spcAft>
              <a:buClr>
                <a:srgbClr val="FF0000"/>
              </a:buClr>
              <a:buFont typeface="Wingdings" pitchFamily="2" charset="2"/>
              <a:buChar char="§"/>
              <a:defRPr sz="1600" kern="1200" baseline="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ResNet50:</a:t>
            </a:r>
          </a:p>
          <a:p>
            <a:r>
              <a:rPr lang="en-US" sz="1400" dirty="0" err="1"/>
              <a:t>val_loss</a:t>
            </a:r>
            <a:r>
              <a:rPr lang="en-US" sz="1400" dirty="0"/>
              <a:t>: 0.1199  </a:t>
            </a:r>
          </a:p>
          <a:p>
            <a:r>
              <a:rPr lang="en-US" sz="1400" dirty="0" err="1"/>
              <a:t>val_accuracy</a:t>
            </a:r>
            <a:r>
              <a:rPr lang="en-US" sz="1400" dirty="0"/>
              <a:t>: 0.9862</a:t>
            </a:r>
          </a:p>
        </p:txBody>
      </p:sp>
      <p:sp>
        <p:nvSpPr>
          <p:cNvPr id="16" name="Rectangle 15">
            <a:extLst>
              <a:ext uri="{FF2B5EF4-FFF2-40B4-BE49-F238E27FC236}">
                <a16:creationId xmlns:a16="http://schemas.microsoft.com/office/drawing/2014/main" id="{88D5D37D-DEEA-6142-BCA5-BD5944DB3989}"/>
              </a:ext>
            </a:extLst>
          </p:cNvPr>
          <p:cNvSpPr/>
          <p:nvPr/>
        </p:nvSpPr>
        <p:spPr>
          <a:xfrm>
            <a:off x="304800" y="5617686"/>
            <a:ext cx="2518725" cy="523220"/>
          </a:xfrm>
          <a:prstGeom prst="rect">
            <a:avLst/>
          </a:prstGeom>
          <a:solidFill>
            <a:srgbClr val="FFC000"/>
          </a:solidFill>
        </p:spPr>
        <p:txBody>
          <a:bodyPr wrap="square">
            <a:spAutoFit/>
          </a:bodyPr>
          <a:lstStyle/>
          <a:p>
            <a:r>
              <a:rPr lang="en-US" sz="1400" dirty="0"/>
              <a:t>Validation and training accuracy remain constant </a:t>
            </a:r>
          </a:p>
        </p:txBody>
      </p:sp>
    </p:spTree>
    <p:extLst>
      <p:ext uri="{BB962C8B-B14F-4D97-AF65-F5344CB8AC3E}">
        <p14:creationId xmlns:p14="http://schemas.microsoft.com/office/powerpoint/2010/main" val="3983779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BFD611-8389-0F4C-B6FB-3621B62EDC9B}"/>
              </a:ext>
            </a:extLst>
          </p:cNvPr>
          <p:cNvPicPr>
            <a:picLocks noChangeAspect="1"/>
          </p:cNvPicPr>
          <p:nvPr/>
        </p:nvPicPr>
        <p:blipFill>
          <a:blip r:embed="rId2"/>
          <a:stretch>
            <a:fillRect/>
          </a:stretch>
        </p:blipFill>
        <p:spPr>
          <a:xfrm>
            <a:off x="5371514" y="3565451"/>
            <a:ext cx="3317631" cy="1395399"/>
          </a:xfrm>
          <a:prstGeom prst="rect">
            <a:avLst/>
          </a:prstGeom>
        </p:spPr>
      </p:pic>
      <p:sp>
        <p:nvSpPr>
          <p:cNvPr id="2" name="Title 1">
            <a:extLst>
              <a:ext uri="{FF2B5EF4-FFF2-40B4-BE49-F238E27FC236}">
                <a16:creationId xmlns:a16="http://schemas.microsoft.com/office/drawing/2014/main" id="{E115D529-35A8-3E4C-9DF0-E4487F2B17B4}"/>
              </a:ext>
            </a:extLst>
          </p:cNvPr>
          <p:cNvSpPr>
            <a:spLocks noGrp="1"/>
          </p:cNvSpPr>
          <p:nvPr>
            <p:ph type="title"/>
          </p:nvPr>
        </p:nvSpPr>
        <p:spPr>
          <a:xfrm>
            <a:off x="457200" y="106172"/>
            <a:ext cx="8229600" cy="715962"/>
          </a:xfrm>
        </p:spPr>
        <p:txBody>
          <a:bodyPr>
            <a:normAutofit/>
          </a:bodyPr>
          <a:lstStyle/>
          <a:p>
            <a:r>
              <a:rPr lang="en-US" dirty="0"/>
              <a:t>Transfer Learning</a:t>
            </a:r>
          </a:p>
        </p:txBody>
      </p:sp>
      <p:sp>
        <p:nvSpPr>
          <p:cNvPr id="3" name="Content Placeholder 2">
            <a:extLst>
              <a:ext uri="{FF2B5EF4-FFF2-40B4-BE49-F238E27FC236}">
                <a16:creationId xmlns:a16="http://schemas.microsoft.com/office/drawing/2014/main" id="{B5A476CD-65E8-1948-8DDC-2657BC568AA9}"/>
              </a:ext>
            </a:extLst>
          </p:cNvPr>
          <p:cNvSpPr>
            <a:spLocks noGrp="1"/>
          </p:cNvSpPr>
          <p:nvPr>
            <p:ph idx="1"/>
          </p:nvPr>
        </p:nvSpPr>
        <p:spPr/>
        <p:txBody>
          <a:bodyPr/>
          <a:lstStyle/>
          <a:p>
            <a:r>
              <a:rPr lang="en-US" dirty="0"/>
              <a:t>Build a model on top of the convolutional base of the VGG16 and ResNet50</a:t>
            </a:r>
          </a:p>
          <a:p>
            <a:r>
              <a:rPr lang="en-US" dirty="0"/>
              <a:t>Freeze the parameters of the convolutional base </a:t>
            </a:r>
          </a:p>
          <a:p>
            <a:r>
              <a:rPr lang="en-US" dirty="0"/>
              <a:t>Train parameters in added hidden dense and classifier layers</a:t>
            </a:r>
          </a:p>
          <a:p>
            <a:r>
              <a:rPr lang="en-US" dirty="0"/>
              <a:t>Use dropouts and regularizes for regularization to avoid overfitting</a:t>
            </a:r>
          </a:p>
          <a:p>
            <a:r>
              <a:rPr lang="en-US" dirty="0"/>
              <a:t>Images are augmented based on horizontal flip, 45 rotation, and zooming for training. The validation images are not augmented.</a:t>
            </a:r>
          </a:p>
          <a:p>
            <a:endParaRPr lang="en-US" dirty="0"/>
          </a:p>
          <a:p>
            <a:endParaRPr lang="en-US" dirty="0"/>
          </a:p>
        </p:txBody>
      </p:sp>
      <p:sp>
        <p:nvSpPr>
          <p:cNvPr id="4" name="Footer Placeholder 3">
            <a:extLst>
              <a:ext uri="{FF2B5EF4-FFF2-40B4-BE49-F238E27FC236}">
                <a16:creationId xmlns:a16="http://schemas.microsoft.com/office/drawing/2014/main" id="{7A1AC851-0D8D-DD4B-9503-CF188857BF57}"/>
              </a:ext>
            </a:extLst>
          </p:cNvPr>
          <p:cNvSpPr>
            <a:spLocks noGrp="1"/>
          </p:cNvSpPr>
          <p:nvPr>
            <p:ph type="ftr" sz="quarter" idx="11"/>
          </p:nvPr>
        </p:nvSpPr>
        <p:spPr/>
        <p:txBody>
          <a:bodyPr/>
          <a:lstStyle/>
          <a:p>
            <a:r>
              <a:rPr lang="en-US" altLang="en-US" dirty="0"/>
              <a:t>Tina Rezvanian</a:t>
            </a:r>
          </a:p>
        </p:txBody>
      </p:sp>
      <p:sp>
        <p:nvSpPr>
          <p:cNvPr id="5" name="Slide Number Placeholder 4">
            <a:extLst>
              <a:ext uri="{FF2B5EF4-FFF2-40B4-BE49-F238E27FC236}">
                <a16:creationId xmlns:a16="http://schemas.microsoft.com/office/drawing/2014/main" id="{AB08D101-9540-F84D-9EFF-E3366BB977FD}"/>
              </a:ext>
            </a:extLst>
          </p:cNvPr>
          <p:cNvSpPr>
            <a:spLocks noGrp="1"/>
          </p:cNvSpPr>
          <p:nvPr>
            <p:ph type="sldNum" sz="quarter" idx="12"/>
          </p:nvPr>
        </p:nvSpPr>
        <p:spPr/>
        <p:txBody>
          <a:bodyPr/>
          <a:lstStyle/>
          <a:p>
            <a:pPr>
              <a:defRPr/>
            </a:pPr>
            <a:fld id="{F8C3E294-9E12-4E24-B275-9BA1AC14E86B}" type="slidenum">
              <a:rPr lang="en-US" smtClean="0"/>
              <a:pPr>
                <a:defRPr/>
              </a:pPr>
              <a:t>8</a:t>
            </a:fld>
            <a:endParaRPr lang="en-US" dirty="0"/>
          </a:p>
        </p:txBody>
      </p:sp>
      <p:pic>
        <p:nvPicPr>
          <p:cNvPr id="6" name="Picture 5">
            <a:extLst>
              <a:ext uri="{FF2B5EF4-FFF2-40B4-BE49-F238E27FC236}">
                <a16:creationId xmlns:a16="http://schemas.microsoft.com/office/drawing/2014/main" id="{9A0EFC6A-E545-B147-9187-B1AF02910491}"/>
              </a:ext>
            </a:extLst>
          </p:cNvPr>
          <p:cNvPicPr>
            <a:picLocks noChangeAspect="1"/>
          </p:cNvPicPr>
          <p:nvPr/>
        </p:nvPicPr>
        <p:blipFill rotWithShape="1">
          <a:blip r:embed="rId3"/>
          <a:srcRect r="31915"/>
          <a:stretch/>
        </p:blipFill>
        <p:spPr>
          <a:xfrm>
            <a:off x="381000" y="2955159"/>
            <a:ext cx="4876800" cy="3293241"/>
          </a:xfrm>
          <a:prstGeom prst="rect">
            <a:avLst/>
          </a:prstGeom>
        </p:spPr>
      </p:pic>
      <p:pic>
        <p:nvPicPr>
          <p:cNvPr id="7" name="Picture 6">
            <a:extLst>
              <a:ext uri="{FF2B5EF4-FFF2-40B4-BE49-F238E27FC236}">
                <a16:creationId xmlns:a16="http://schemas.microsoft.com/office/drawing/2014/main" id="{B6FC77EA-38D7-7E4A-9D5C-1748AD40FBF8}"/>
              </a:ext>
            </a:extLst>
          </p:cNvPr>
          <p:cNvPicPr>
            <a:picLocks noChangeAspect="1"/>
          </p:cNvPicPr>
          <p:nvPr/>
        </p:nvPicPr>
        <p:blipFill>
          <a:blip r:embed="rId4"/>
          <a:stretch>
            <a:fillRect/>
          </a:stretch>
        </p:blipFill>
        <p:spPr>
          <a:xfrm>
            <a:off x="5371514" y="3036932"/>
            <a:ext cx="3432517" cy="544468"/>
          </a:xfrm>
          <a:prstGeom prst="rect">
            <a:avLst/>
          </a:prstGeom>
        </p:spPr>
      </p:pic>
      <p:sp>
        <p:nvSpPr>
          <p:cNvPr id="14" name="TextBox 13">
            <a:extLst>
              <a:ext uri="{FF2B5EF4-FFF2-40B4-BE49-F238E27FC236}">
                <a16:creationId xmlns:a16="http://schemas.microsoft.com/office/drawing/2014/main" id="{AE63F1DD-6701-CE41-943C-5AF6FF7F80BC}"/>
              </a:ext>
            </a:extLst>
          </p:cNvPr>
          <p:cNvSpPr txBox="1"/>
          <p:nvPr/>
        </p:nvSpPr>
        <p:spPr>
          <a:xfrm>
            <a:off x="339969" y="4191000"/>
            <a:ext cx="2305929" cy="160333"/>
          </a:xfrm>
          <a:prstGeom prst="rect">
            <a:avLst/>
          </a:prstGeom>
          <a:noFill/>
          <a:ln w="1905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584639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654B7-4DF5-F14E-9478-19EB175EC17D}"/>
              </a:ext>
            </a:extLst>
          </p:cNvPr>
          <p:cNvSpPr>
            <a:spLocks noGrp="1"/>
          </p:cNvSpPr>
          <p:nvPr>
            <p:ph type="title"/>
          </p:nvPr>
        </p:nvSpPr>
        <p:spPr/>
        <p:txBody>
          <a:bodyPr/>
          <a:lstStyle/>
          <a:p>
            <a:r>
              <a:rPr lang="en-US" dirty="0"/>
              <a:t>Transfer Learning (VGG16)</a:t>
            </a:r>
          </a:p>
        </p:txBody>
      </p:sp>
      <p:sp>
        <p:nvSpPr>
          <p:cNvPr id="4" name="Footer Placeholder 3">
            <a:extLst>
              <a:ext uri="{FF2B5EF4-FFF2-40B4-BE49-F238E27FC236}">
                <a16:creationId xmlns:a16="http://schemas.microsoft.com/office/drawing/2014/main" id="{9431B1F2-CD22-D742-B902-C62F2417D88B}"/>
              </a:ext>
            </a:extLst>
          </p:cNvPr>
          <p:cNvSpPr>
            <a:spLocks noGrp="1"/>
          </p:cNvSpPr>
          <p:nvPr>
            <p:ph type="ftr" sz="quarter" idx="11"/>
          </p:nvPr>
        </p:nvSpPr>
        <p:spPr/>
        <p:txBody>
          <a:bodyPr/>
          <a:lstStyle/>
          <a:p>
            <a:r>
              <a:rPr lang="en-US" altLang="en-US" dirty="0"/>
              <a:t>Tina Rezvanian</a:t>
            </a:r>
          </a:p>
        </p:txBody>
      </p:sp>
      <p:sp>
        <p:nvSpPr>
          <p:cNvPr id="5" name="Slide Number Placeholder 4">
            <a:extLst>
              <a:ext uri="{FF2B5EF4-FFF2-40B4-BE49-F238E27FC236}">
                <a16:creationId xmlns:a16="http://schemas.microsoft.com/office/drawing/2014/main" id="{963B2179-71C9-144B-85E3-F69BF748C0BA}"/>
              </a:ext>
            </a:extLst>
          </p:cNvPr>
          <p:cNvSpPr>
            <a:spLocks noGrp="1"/>
          </p:cNvSpPr>
          <p:nvPr>
            <p:ph type="sldNum" sz="quarter" idx="12"/>
          </p:nvPr>
        </p:nvSpPr>
        <p:spPr/>
        <p:txBody>
          <a:bodyPr/>
          <a:lstStyle/>
          <a:p>
            <a:pPr>
              <a:defRPr/>
            </a:pPr>
            <a:fld id="{F8C3E294-9E12-4E24-B275-9BA1AC14E86B}" type="slidenum">
              <a:rPr lang="en-US" smtClean="0"/>
              <a:pPr>
                <a:defRPr/>
              </a:pPr>
              <a:t>9</a:t>
            </a:fld>
            <a:endParaRPr lang="en-US" dirty="0"/>
          </a:p>
        </p:txBody>
      </p:sp>
      <p:sp>
        <p:nvSpPr>
          <p:cNvPr id="12" name="Content Placeholder 11">
            <a:extLst>
              <a:ext uri="{FF2B5EF4-FFF2-40B4-BE49-F238E27FC236}">
                <a16:creationId xmlns:a16="http://schemas.microsoft.com/office/drawing/2014/main" id="{20CD5265-86B4-5343-9CF3-FC5A83014631}"/>
              </a:ext>
            </a:extLst>
          </p:cNvPr>
          <p:cNvSpPr>
            <a:spLocks noGrp="1"/>
          </p:cNvSpPr>
          <p:nvPr>
            <p:ph idx="1"/>
          </p:nvPr>
        </p:nvSpPr>
        <p:spPr/>
        <p:txBody>
          <a:bodyPr/>
          <a:lstStyle/>
          <a:p>
            <a:r>
              <a:rPr lang="en-US" sz="1400" dirty="0"/>
              <a:t>Adding 1 hidden dense layer</a:t>
            </a:r>
          </a:p>
          <a:p>
            <a:r>
              <a:rPr lang="en-US" sz="1400" dirty="0" err="1"/>
              <a:t>val_loss</a:t>
            </a:r>
            <a:r>
              <a:rPr lang="en-US" sz="1400" dirty="0"/>
              <a:t>: 829.0189 </a:t>
            </a:r>
          </a:p>
          <a:p>
            <a:r>
              <a:rPr lang="en-US" sz="1400" dirty="0" err="1"/>
              <a:t>val_accuracy</a:t>
            </a:r>
            <a:r>
              <a:rPr lang="en-US" sz="1400" dirty="0"/>
              <a:t>: 0.9458</a:t>
            </a:r>
          </a:p>
          <a:p>
            <a:endParaRPr lang="en-US" sz="1400" dirty="0"/>
          </a:p>
          <a:p>
            <a:endParaRPr lang="en-US" sz="1400" dirty="0"/>
          </a:p>
          <a:p>
            <a:endParaRPr lang="en-US" sz="1400" dirty="0"/>
          </a:p>
          <a:p>
            <a:endParaRPr lang="en-US" sz="1400" dirty="0"/>
          </a:p>
          <a:p>
            <a:pPr marL="0" indent="0">
              <a:buNone/>
            </a:pPr>
            <a:endParaRPr lang="en-US" sz="1400" dirty="0"/>
          </a:p>
          <a:p>
            <a:endParaRPr lang="en-US" sz="1400" dirty="0"/>
          </a:p>
          <a:p>
            <a:r>
              <a:rPr lang="en-US" sz="1400" dirty="0"/>
              <a:t>Adding 2 hidden Dense layers</a:t>
            </a:r>
          </a:p>
          <a:p>
            <a:r>
              <a:rPr lang="en-US" sz="1400" dirty="0" err="1"/>
              <a:t>val_loss</a:t>
            </a:r>
            <a:r>
              <a:rPr lang="en-US" sz="1400" dirty="0"/>
              <a:t>: 934.8681 </a:t>
            </a:r>
          </a:p>
          <a:p>
            <a:r>
              <a:rPr lang="en-US" sz="1400" dirty="0" err="1"/>
              <a:t>val_accuracy</a:t>
            </a:r>
            <a:r>
              <a:rPr lang="en-US" sz="1400" dirty="0"/>
              <a:t>: 0.9403</a:t>
            </a:r>
          </a:p>
          <a:p>
            <a:endParaRPr lang="en-US" sz="1400" dirty="0"/>
          </a:p>
        </p:txBody>
      </p:sp>
      <p:pic>
        <p:nvPicPr>
          <p:cNvPr id="16" name="Picture 15">
            <a:extLst>
              <a:ext uri="{FF2B5EF4-FFF2-40B4-BE49-F238E27FC236}">
                <a16:creationId xmlns:a16="http://schemas.microsoft.com/office/drawing/2014/main" id="{2E88F2C1-3A30-2C40-86E8-B1265E6A0684}"/>
              </a:ext>
            </a:extLst>
          </p:cNvPr>
          <p:cNvPicPr>
            <a:picLocks noChangeAspect="1"/>
          </p:cNvPicPr>
          <p:nvPr/>
        </p:nvPicPr>
        <p:blipFill>
          <a:blip r:embed="rId2"/>
          <a:stretch>
            <a:fillRect/>
          </a:stretch>
        </p:blipFill>
        <p:spPr>
          <a:xfrm>
            <a:off x="3124200" y="3553163"/>
            <a:ext cx="5609470" cy="2530908"/>
          </a:xfrm>
          <a:prstGeom prst="rect">
            <a:avLst/>
          </a:prstGeom>
        </p:spPr>
      </p:pic>
      <p:pic>
        <p:nvPicPr>
          <p:cNvPr id="21" name="Picture 20">
            <a:extLst>
              <a:ext uri="{FF2B5EF4-FFF2-40B4-BE49-F238E27FC236}">
                <a16:creationId xmlns:a16="http://schemas.microsoft.com/office/drawing/2014/main" id="{5B8D77FF-4B06-8348-89BD-E819EAA46B86}"/>
              </a:ext>
            </a:extLst>
          </p:cNvPr>
          <p:cNvPicPr>
            <a:picLocks noChangeAspect="1"/>
          </p:cNvPicPr>
          <p:nvPr/>
        </p:nvPicPr>
        <p:blipFill>
          <a:blip r:embed="rId3"/>
          <a:stretch>
            <a:fillRect/>
          </a:stretch>
        </p:blipFill>
        <p:spPr>
          <a:xfrm>
            <a:off x="3124200" y="983362"/>
            <a:ext cx="5609470" cy="2530908"/>
          </a:xfrm>
          <a:prstGeom prst="rect">
            <a:avLst/>
          </a:prstGeom>
        </p:spPr>
      </p:pic>
      <p:sp>
        <p:nvSpPr>
          <p:cNvPr id="24" name="Rectangle 23">
            <a:extLst>
              <a:ext uri="{FF2B5EF4-FFF2-40B4-BE49-F238E27FC236}">
                <a16:creationId xmlns:a16="http://schemas.microsoft.com/office/drawing/2014/main" id="{0C6EFED0-8FCD-8C44-9C44-6312373238AF}"/>
              </a:ext>
            </a:extLst>
          </p:cNvPr>
          <p:cNvSpPr/>
          <p:nvPr/>
        </p:nvSpPr>
        <p:spPr>
          <a:xfrm>
            <a:off x="736123" y="4989493"/>
            <a:ext cx="2319942" cy="954107"/>
          </a:xfrm>
          <a:prstGeom prst="rect">
            <a:avLst/>
          </a:prstGeom>
          <a:solidFill>
            <a:srgbClr val="FFC000"/>
          </a:solidFill>
        </p:spPr>
        <p:txBody>
          <a:bodyPr wrap="square">
            <a:spAutoFit/>
          </a:bodyPr>
          <a:lstStyle/>
          <a:p>
            <a:r>
              <a:rPr lang="en-US" sz="1400" dirty="0"/>
              <a:t>VGG16 models yield similar accuracy when 1 or 2 hidden dense layers are added</a:t>
            </a:r>
          </a:p>
        </p:txBody>
      </p:sp>
    </p:spTree>
    <p:extLst>
      <p:ext uri="{BB962C8B-B14F-4D97-AF65-F5344CB8AC3E}">
        <p14:creationId xmlns:p14="http://schemas.microsoft.com/office/powerpoint/2010/main" val="32695353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11415</TotalTime>
  <Words>1235</Words>
  <Application>Microsoft Macintosh PowerPoint</Application>
  <PresentationFormat>On-screen Show (4:3)</PresentationFormat>
  <Paragraphs>214</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Adobe Clean</vt:lpstr>
      <vt:lpstr>Arial</vt:lpstr>
      <vt:lpstr>Calibri</vt:lpstr>
      <vt:lpstr>Wingdings</vt:lpstr>
      <vt:lpstr>Office Theme</vt:lpstr>
      <vt:lpstr> Final Project Face Recognition  </vt:lpstr>
      <vt:lpstr>Introduction</vt:lpstr>
      <vt:lpstr>Overview</vt:lpstr>
      <vt:lpstr>Preparation</vt:lpstr>
      <vt:lpstr>Prediction using Existing Pretrained FR Models</vt:lpstr>
      <vt:lpstr>Feature Extraction</vt:lpstr>
      <vt:lpstr>Feature Extraction</vt:lpstr>
      <vt:lpstr>Transfer Learning</vt:lpstr>
      <vt:lpstr>Transfer Learning (VGG16)</vt:lpstr>
      <vt:lpstr>Transfer Learning (ResNet50)</vt:lpstr>
      <vt:lpstr>Fine Tuning</vt:lpstr>
      <vt:lpstr>Fine Tuning</vt:lpstr>
      <vt:lpstr>Illustration of TL an FT models</vt:lpstr>
      <vt:lpstr>Multiple faces in an image</vt:lpstr>
      <vt:lpstr>Add another person/person not in database</vt:lpstr>
      <vt:lpstr>FaceNet Predictions</vt:lpstr>
      <vt:lpstr>Lessons Learned &amp; Pros/Cons:</vt:lpstr>
      <vt:lpstr>YouTube URLs, Last Page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zdjordje</dc:creator>
  <cp:lastModifiedBy>Tina Rezvanian</cp:lastModifiedBy>
  <cp:revision>952</cp:revision>
  <cp:lastPrinted>2012-11-30T20:59:45Z</cp:lastPrinted>
  <dcterms:created xsi:type="dcterms:W3CDTF">2006-08-16T00:00:00Z</dcterms:created>
  <dcterms:modified xsi:type="dcterms:W3CDTF">2020-05-13T01:30:21Z</dcterms:modified>
</cp:coreProperties>
</file>